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577" autoAdjust="0"/>
  </p:normalViewPr>
  <p:slideViewPr>
    <p:cSldViewPr>
      <p:cViewPr>
        <p:scale>
          <a:sx n="100" d="100"/>
          <a:sy n="100" d="100"/>
        </p:scale>
        <p:origin x="-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36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87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807E-2"/>
                  <c:y val="-5.4586986195067893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5317.7</c:v>
                </c:pt>
                <c:pt idx="1">
                  <c:v>5415.6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Волошинского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14781.9</c:v>
                </c:pt>
                <c:pt idx="1">
                  <c:v>16477.5</c:v>
                </c:pt>
              </c:numCache>
            </c:numRef>
          </c:val>
        </c:ser>
        <c:shape val="box"/>
        <c:axId val="62100224"/>
        <c:axId val="62101760"/>
        <c:axId val="0"/>
      </c:bar3DChart>
      <c:catAx>
        <c:axId val="62100224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101760"/>
        <c:crosses val="autoZero"/>
        <c:auto val="1"/>
        <c:lblAlgn val="ctr"/>
        <c:lblOffset val="100"/>
        <c:tickLblSkip val="1"/>
        <c:tickMarkSkip val="1"/>
      </c:catAx>
      <c:valAx>
        <c:axId val="62101760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100224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438E-2"/>
          <c:y val="0.8698866390046851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36"/>
          <c:h val="0.750003258432830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137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196E-2"/>
                  <c:y val="-3.577229992812799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31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Проект 2019 год</c:v>
                </c:pt>
                <c:pt idx="1">
                  <c:v> Проект 2020 год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5415.6</c:v>
                </c:pt>
                <c:pt idx="1">
                  <c:v>5603.6</c:v>
                </c:pt>
                <c:pt idx="2">
                  <c:v>5796.4</c:v>
                </c:pt>
              </c:numCache>
            </c:numRef>
          </c:val>
        </c:ser>
        <c:shape val="box"/>
        <c:axId val="80365056"/>
        <c:axId val="80458496"/>
        <c:axId val="0"/>
      </c:bar3DChart>
      <c:catAx>
        <c:axId val="80365056"/>
        <c:scaling>
          <c:orientation val="minMax"/>
        </c:scaling>
        <c:axPos val="b"/>
        <c:numFmt formatCode="General" sourceLinked="1"/>
        <c:tickLblPos val="nextTo"/>
        <c:crossAx val="80458496"/>
        <c:crosses val="autoZero"/>
        <c:auto val="1"/>
        <c:lblAlgn val="ctr"/>
        <c:lblOffset val="100"/>
      </c:catAx>
      <c:valAx>
        <c:axId val="8045849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80365056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2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278E-2"/>
                  <c:y val="5.754654474784611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765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03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43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1067.2</c:v>
                </c:pt>
                <c:pt idx="1">
                  <c:v>3306</c:v>
                </c:pt>
                <c:pt idx="2">
                  <c:v>122.1</c:v>
                </c:pt>
                <c:pt idx="3">
                  <c:v>773.4</c:v>
                </c:pt>
                <c:pt idx="4">
                  <c:v>83.1</c:v>
                </c:pt>
                <c:pt idx="5">
                  <c:v>45.3</c:v>
                </c:pt>
                <c:pt idx="6">
                  <c:v>18.5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945.5</c:v>
                </c:pt>
                <c:pt idx="1">
                  <c:v>1067.2</c:v>
                </c:pt>
                <c:pt idx="2">
                  <c:v>1131.2</c:v>
                </c:pt>
                <c:pt idx="3">
                  <c:v>1187.8</c:v>
                </c:pt>
              </c:numCache>
            </c:numRef>
          </c:val>
        </c:ser>
        <c:axId val="81568128"/>
        <c:axId val="81554048"/>
      </c:barChart>
      <c:valAx>
        <c:axId val="81554048"/>
        <c:scaling>
          <c:orientation val="minMax"/>
        </c:scaling>
        <c:delete val="1"/>
        <c:axPos val="b"/>
        <c:numFmt formatCode="#,##0.0" sourceLinked="1"/>
        <c:tickLblPos val="none"/>
        <c:crossAx val="81568128"/>
        <c:crosses val="autoZero"/>
        <c:crossBetween val="between"/>
        <c:majorUnit val="5000"/>
      </c:valAx>
      <c:catAx>
        <c:axId val="81568128"/>
        <c:scaling>
          <c:orientation val="minMax"/>
        </c:scaling>
        <c:axPos val="l"/>
        <c:numFmt formatCode="General" sourceLinked="1"/>
        <c:tickLblPos val="nextTo"/>
        <c:crossAx val="81554048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601E-2"/>
          <c:y val="0"/>
          <c:w val="0.954943442201890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322E-2"/>
                  <c:y val="-0.21451454682491727"/>
                </c:manualLayout>
              </c:layout>
              <c:showVal val="1"/>
            </c:dLbl>
            <c:dLbl>
              <c:idx val="1"/>
              <c:layout>
                <c:manualLayout>
                  <c:x val="2.7631339196723274E-2"/>
                  <c:y val="-0.19851987380802991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Проект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15112.9</c:v>
                </c:pt>
                <c:pt idx="1">
                  <c:v>16477.5</c:v>
                </c:pt>
              </c:numCache>
            </c:numRef>
          </c:val>
        </c:ser>
        <c:gapWidth val="124"/>
        <c:gapDepth val="165"/>
        <c:shape val="box"/>
        <c:axId val="82002304"/>
        <c:axId val="82003840"/>
        <c:axId val="0"/>
      </c:bar3DChart>
      <c:catAx>
        <c:axId val="820023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2003840"/>
        <c:crosses val="autoZero"/>
        <c:auto val="1"/>
        <c:lblAlgn val="ctr"/>
        <c:lblOffset val="100"/>
        <c:tickLblSkip val="1"/>
        <c:tickMarkSkip val="1"/>
      </c:catAx>
      <c:valAx>
        <c:axId val="82003840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8200230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77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777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49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4 936,8</c:v>
                  </c:pt>
                  <c:pt idx="1">
                    <c:v>191,3</c:v>
                  </c:pt>
                  <c:pt idx="2">
                    <c:v>40,7</c:v>
                  </c:pt>
                  <c:pt idx="3">
                    <c:v>4 742,4</c:v>
                  </c:pt>
                  <c:pt idx="4">
                    <c:v>23,0</c:v>
                  </c:pt>
                  <c:pt idx="5">
                    <c:v>6 271,1</c:v>
                  </c:pt>
                  <c:pt idx="6">
                    <c:v>272,2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7"/>
                <c:pt idx="0">
                  <c:v>4936.8</c:v>
                </c:pt>
                <c:pt idx="1">
                  <c:v>191.3</c:v>
                </c:pt>
                <c:pt idx="2">
                  <c:v>40.700000000000003</c:v>
                </c:pt>
                <c:pt idx="3">
                  <c:v>4742.3999999999996</c:v>
                </c:pt>
                <c:pt idx="4">
                  <c:v>23</c:v>
                </c:pt>
                <c:pt idx="5">
                  <c:v>6271.1</c:v>
                </c:pt>
                <c:pt idx="6">
                  <c:v>272.2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Sheet1!$B$1:$I$2</c:f>
              <c:multiLvlStrCache>
                <c:ptCount val="7"/>
                <c:lvl>
                  <c:pt idx="0">
                    <c:v>4 936,8</c:v>
                  </c:pt>
                  <c:pt idx="1">
                    <c:v>191,3</c:v>
                  </c:pt>
                  <c:pt idx="2">
                    <c:v>40,7</c:v>
                  </c:pt>
                  <c:pt idx="3">
                    <c:v>4 742,4</c:v>
                  </c:pt>
                  <c:pt idx="4">
                    <c:v>23,0</c:v>
                  </c:pt>
                  <c:pt idx="5">
                    <c:v>6 271,1</c:v>
                  </c:pt>
                  <c:pt idx="6">
                    <c:v>272,2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хо-во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7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16"/>
          <c:y val="2.3542828669010814E-3"/>
          <c:w val="0.40541456109799395"/>
          <c:h val="0.86313126294855613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1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2967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88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6134,9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3575.3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58E-3"/>
                  <c:y val="0.154991196264388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6566,3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3736.9</c:v>
                </c:pt>
              </c:numCache>
            </c:numRef>
          </c:val>
        </c:ser>
        <c:axId val="82360576"/>
        <c:axId val="82427904"/>
      </c:barChart>
      <c:catAx>
        <c:axId val="82360576"/>
        <c:scaling>
          <c:orientation val="minMax"/>
        </c:scaling>
        <c:delete val="1"/>
        <c:axPos val="b"/>
        <c:tickLblPos val="none"/>
        <c:crossAx val="82427904"/>
        <c:crosses val="autoZero"/>
        <c:auto val="1"/>
        <c:lblAlgn val="ctr"/>
        <c:lblOffset val="100"/>
      </c:catAx>
      <c:valAx>
        <c:axId val="8242790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2360576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1.9444444444444445E-2"/>
                  <c:y val="2.2722230571598297E-3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87E-2"/>
                  <c:y val="4.5444461143196811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27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- 5273,6</c:v>
                </c:pt>
                <c:pt idx="1">
                  <c:v>Мероприятия по организации и проведению конкурсов, торжественных и иных мероприятий - 210</c:v>
                </c:pt>
                <c:pt idx="2">
                  <c:v>Расходы на софинансирование повышения з/п работникам муниципальных учреждений культуры - 787,5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5273.6</c:v>
                </c:pt>
                <c:pt idx="1">
                  <c:v>210</c:v>
                </c:pt>
                <c:pt idx="2">
                  <c:v>787.5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1"/>
          <c:y val="9.0006333598128027E-2"/>
          <c:w val="0.33750000000000113"/>
          <c:h val="0.851750864160424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514"/>
          <c:h val="0.88368579627999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164621609798781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6566,3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40,3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479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9719,9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59,7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6566.3</c:v>
                </c:pt>
                <c:pt idx="1">
                  <c:v>9719.9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96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2020 года,  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21.09.2018 № 38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16.10.2018 № 44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1 067,2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11 061,9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45,3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3 306,0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773,4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122,1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63,8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272,2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191,3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4 742,4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6 271,1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4 936,8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40,7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до 2020 года,  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21.09.2018 № 38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Миллеровского района и сокращению  муниципального долга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сельского поселения до 2020 года, утвержденный распоряжением Администрации Миллеровского района от 16.10.2018 № 44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1 067,2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773,4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122,1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11 061,9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3 306,0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83,1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45,3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63,8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272,2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0"/>
        <a:ext cx="2871816" cy="661098"/>
      </dsp:txXfrm>
    </dsp:sp>
    <dsp:sp modelId="{8742C5EE-2DD0-46E4-AB75-87A4D25F8D62}">
      <dsp:nvSpPr>
        <dsp:cNvPr id="0" name=""/>
        <dsp:cNvSpPr/>
      </dsp:nvSpPr>
      <dsp:spPr>
        <a:xfrm>
          <a:off x="66109" y="66109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35254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23,0</a:t>
          </a:r>
        </a:p>
      </dsp:txBody>
      <dsp:txXfrm>
        <a:off x="800591" y="735254"/>
        <a:ext cx="2871816" cy="661098"/>
      </dsp:txXfrm>
    </dsp:sp>
    <dsp:sp modelId="{DC3D1057-3911-49DC-8B4B-4F8305BF098A}">
      <dsp:nvSpPr>
        <dsp:cNvPr id="0" name=""/>
        <dsp:cNvSpPr/>
      </dsp:nvSpPr>
      <dsp:spPr>
        <a:xfrm>
          <a:off x="66109" y="793318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54417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191,3</a:t>
          </a:r>
        </a:p>
      </dsp:txBody>
      <dsp:txXfrm>
        <a:off x="800591" y="1454417"/>
        <a:ext cx="2871816" cy="661098"/>
      </dsp:txXfrm>
    </dsp:sp>
    <dsp:sp modelId="{10414709-A3FF-419B-8BA0-6B96893FDF2B}">
      <dsp:nvSpPr>
        <dsp:cNvPr id="0" name=""/>
        <dsp:cNvSpPr/>
      </dsp:nvSpPr>
      <dsp:spPr>
        <a:xfrm>
          <a:off x="66109" y="1520527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81626"/>
          <a:ext cx="3672408" cy="861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4 742,4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2181626"/>
        <a:ext cx="2871816" cy="861048"/>
      </dsp:txXfrm>
    </dsp:sp>
    <dsp:sp modelId="{B43CAF5A-DF0E-47F1-8B84-50B2394B9328}">
      <dsp:nvSpPr>
        <dsp:cNvPr id="0" name=""/>
        <dsp:cNvSpPr/>
      </dsp:nvSpPr>
      <dsp:spPr>
        <a:xfrm>
          <a:off x="66109" y="2347710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130964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6 271,1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0591" y="3130964"/>
        <a:ext cx="2871816" cy="575281"/>
      </dsp:txXfrm>
    </dsp:sp>
    <dsp:sp modelId="{3A722FFA-D144-4D82-A948-F625B32E43B9}">
      <dsp:nvSpPr>
        <dsp:cNvPr id="0" name=""/>
        <dsp:cNvSpPr/>
      </dsp:nvSpPr>
      <dsp:spPr>
        <a:xfrm>
          <a:off x="86322" y="3132895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72355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4 936,8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0591" y="3772355"/>
        <a:ext cx="2871816" cy="575281"/>
      </dsp:txXfrm>
    </dsp:sp>
    <dsp:sp modelId="{41A6BF44-B293-4BA2-8863-2523825655CA}">
      <dsp:nvSpPr>
        <dsp:cNvPr id="0" name=""/>
        <dsp:cNvSpPr/>
      </dsp:nvSpPr>
      <dsp:spPr>
        <a:xfrm>
          <a:off x="66109" y="3778861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93270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40,7</a:t>
          </a:r>
        </a:p>
      </dsp:txBody>
      <dsp:txXfrm>
        <a:off x="800591" y="4393270"/>
        <a:ext cx="2871816" cy="575281"/>
      </dsp:txXfrm>
    </dsp:sp>
    <dsp:sp modelId="{49B16435-6F80-4C40-803F-8DBCEBE6B20D}">
      <dsp:nvSpPr>
        <dsp:cNvPr id="0" name=""/>
        <dsp:cNvSpPr/>
      </dsp:nvSpPr>
      <dsp:spPr>
        <a:xfrm>
          <a:off x="66109" y="4420252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105,4%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6566,3тыс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39,9%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6 271,1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06.12.2018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06.12.2018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06.12.2018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06.12.2018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5415,6тыс.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122,1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1067,2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3306,0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45,3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83,1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773,4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– 18,5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Волошинского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опоселения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9 464,2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11 061,9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5 595,7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5 522,2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6 757,9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6 742,0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3 574,6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3 672,6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2 706,3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4320,1*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2 021,1*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1 849,6*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8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от 28.12.2017 № 75 «О бюджете </a:t>
            </a:r>
            <a:r>
              <a:rPr lang="ru-RU" sz="145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на 2018 год и на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16 477,5тыс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6 566,3тыс.рублей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2019 -2021 годы, расходы на социальную сферу в 2019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(1,5%)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(0,1%)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(0,1%)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Волошинского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2019 - 2021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62,0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 на 2019 -2021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год – 18,0 тыс.рублей;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 год – 18,0 тыс.рублей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граждан, молодых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 и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молодых специалистов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350" b="1" dirty="0" err="1" smtClean="0">
                <a:solidFill>
                  <a:srgbClr val="FF0000"/>
                </a:solidFill>
                <a:cs typeface="Arial" pitchFamily="34" charset="0"/>
              </a:rPr>
              <a:t>Волошинского</a:t>
            </a:r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АКСП от 26.10.2018 № 86)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5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Волошинского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Миллеровского района на 2019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5720" y="1571612"/>
            <a:ext cx="3214710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 </a:t>
            </a:r>
            <a:r>
              <a:rPr lang="ru-RU" sz="1400" dirty="0" smtClean="0">
                <a:solidFill>
                  <a:schemeClr val="tx1"/>
                </a:solidFill>
              </a:rPr>
              <a:t>на возмещение предприятиям ЖКХ части платы граждан за коммунальные услуги- 1920,5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4 742,4тыс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571612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28868"/>
            <a:ext cx="26141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оз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857760"/>
            <a:ext cx="2393174" cy="14287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071942"/>
            <a:ext cx="3456000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озеленение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30,0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4071942"/>
            <a:ext cx="3000396" cy="50006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</a:t>
            </a:r>
            <a:r>
              <a:rPr lang="ru-RU" sz="1400" dirty="0" smtClean="0">
                <a:solidFill>
                  <a:schemeClr val="tx1"/>
                </a:solidFill>
              </a:rPr>
              <a:t>-70,0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500174"/>
            <a:ext cx="3456000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</a:t>
            </a:r>
            <a:r>
              <a:rPr lang="ru-RU" sz="1400" dirty="0" smtClean="0">
                <a:solidFill>
                  <a:schemeClr val="tx1"/>
                </a:solidFill>
              </a:rPr>
              <a:t>589,8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4884"/>
            <a:ext cx="2096562" cy="1571636"/>
          </a:xfrm>
          <a:prstGeom prst="rect">
            <a:avLst/>
          </a:prstGeom>
        </p:spPr>
      </p:pic>
      <p:pic>
        <p:nvPicPr>
          <p:cNvPr id="27" name="Рисунок 26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285992"/>
            <a:ext cx="2357454" cy="1768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000892" y="3286124"/>
            <a:ext cx="1955802" cy="9286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</a:t>
            </a:r>
            <a:r>
              <a:rPr lang="ru-RU" sz="1400" dirty="0" smtClean="0">
                <a:solidFill>
                  <a:schemeClr val="tx1"/>
                </a:solidFill>
              </a:rPr>
              <a:t>благоустройству-548,6 </a:t>
            </a:r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св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7038" y="4500570"/>
            <a:ext cx="2239102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(37,3%)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4 128,4 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(60,9%)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6 742,0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191,5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11 061,9тыс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5188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4 800,3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4 801,9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4 809,8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</a:t>
                      </a:r>
                      <a:r>
                        <a:rPr kumimoji="0" lang="ru-RU" sz="12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Волошинское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сельское поселение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1583,5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Волошинского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3 212,2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2 729,0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2 749,2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400" b="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6 271,1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3 042,6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3 340,1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254,2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254,2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254,2</a:t>
                      </a:r>
                      <a:endParaRPr lang="ru-RU" sz="1400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26,0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18,0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16 286,2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11 000,8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11 318,4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191,3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433,7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 (Основной текст)"/>
                          <a:ea typeface="Times New Roman"/>
                          <a:cs typeface="Times New Roman"/>
                        </a:rPr>
                        <a:t>498,4</a:t>
                      </a:r>
                      <a:endParaRPr lang="ru-RU" sz="1400" b="1" i="1" dirty="0">
                        <a:effectLst/>
                        <a:latin typeface="Georgia (Основной текст)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Волошинского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Плана мероприятий по оптимизации расходов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Волошинского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26.10.2018 №86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</a:t>
            </a:r>
            <a:r>
              <a:rPr lang="ru-RU" sz="1600" b="1" dirty="0" err="1" smtClean="0">
                <a:solidFill>
                  <a:srgbClr val="FFFF00"/>
                </a:solidFill>
              </a:rPr>
              <a:t>Волошинского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Волошинского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Волошинского</a:t>
            </a: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16 477,5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11 199,3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11 318,6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5 415,6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5 603,6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5 595,7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5 522,2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6 742,0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3 574,6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3 672,6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4 128,4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1 822,6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1 849,4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16 477,5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11 434,5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11 816,8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-235,2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-498,2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16 477,5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16 477,5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Волошинского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2019 год будет увеличен, после принятия областного закона об областном бюджете на 2019-2021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14781,9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16477,5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20693</TotalTime>
  <Words>1649</Words>
  <Application>Microsoft Office PowerPoint</Application>
  <PresentationFormat>Экран (4:3)</PresentationFormat>
  <Paragraphs>377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</vt:lpstr>
      <vt:lpstr>Слайд 2</vt:lpstr>
      <vt:lpstr>Слайд 3</vt:lpstr>
      <vt:lpstr>Основные направления бюджетной и налоговой политики Волошинского сельского поселения на 2019-2021 годы  </vt:lpstr>
      <vt:lpstr>Основные приоритеты Волошинского сельского поселения </vt:lpstr>
      <vt:lpstr>Слайд 6</vt:lpstr>
      <vt:lpstr>Основные характеристики  бюджета Волошинского сельского поселения Миллеровского района  на 2019-2021 годы</vt:lpstr>
      <vt:lpstr>Основные параметры бюджета Волошинского сельского поселения Миллеровского района на 2019 год</vt:lpstr>
      <vt:lpstr>Динамика доходов бюджета Волошинского сельского поселения Миллеровского района, (общий объем доходов бюджета на 2019 год будет увеличен, после принятия областного закона об областном бюджете на 2019-2021 года во 2-м чтении)</vt:lpstr>
      <vt:lpstr>Собственные доходы  бюджета Волошинского сельского поселения Миллеровского района</vt:lpstr>
      <vt:lpstr>Слайд 11</vt:lpstr>
      <vt:lpstr>Динамика поступлений  налога на доходы физических лиц  в бюджет Волошинского сельског опоселения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Волошинского сельского поселения Миллеровского района</vt:lpstr>
      <vt:lpstr>Расходы бюджета Волошинского сельского поселения Миллеровского района в 2019 году 16 477,5тыс. рублей</vt:lpstr>
      <vt:lpstr>Расходы бюджета Волошинского сельского поселения Миллеровского района на социальную сферу в 2019 году – 6 566,3тыс.рублей (* после принятия областного бюджета на 2019 -2021 годы, расходы на социальную сферу в 2019 году будут уточнены)</vt:lpstr>
      <vt:lpstr>Структура расходов по разделу «Культура, кинематография» на 2019 год           </vt:lpstr>
      <vt:lpstr>Слайд 19</vt:lpstr>
      <vt:lpstr>Слайд 20</vt:lpstr>
      <vt:lpstr>Слайд 21</vt:lpstr>
      <vt:lpstr>Расходы бюджета Волошинского сельского поселения Миллеровского района, формируемые в рамках муниципальных программ Волошинского сельского поселения, и непрограмные расходы </vt:lpstr>
      <vt:lpstr>Структура расходов по муниципальным программам Волошинского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2150</cp:revision>
  <dcterms:created xsi:type="dcterms:W3CDTF">2011-10-21T12:19:44Z</dcterms:created>
  <dcterms:modified xsi:type="dcterms:W3CDTF">2018-12-06T12:20:43Z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