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5" r:id="rId22"/>
    <p:sldId id="1597" r:id="rId23"/>
    <p:sldId id="1600" r:id="rId24"/>
    <p:sldId id="1601" r:id="rId25"/>
    <p:sldId id="1608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4" autoAdjust="0"/>
    <p:restoredTop sz="95577" autoAdjust="0"/>
  </p:normalViewPr>
  <p:slideViewPr>
    <p:cSldViewPr>
      <p:cViewPr>
        <p:scale>
          <a:sx n="100" d="100"/>
          <a:sy n="100" d="100"/>
        </p:scale>
        <p:origin x="-564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74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674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4.3277914807078904E-2"/>
                  <c:y val="-5.4586986195068049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2020</c:v>
                </c:pt>
                <c:pt idx="1">
                  <c:v>2021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6067.3</c:v>
                </c:pt>
                <c:pt idx="1">
                  <c:v>6244.5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Волошинского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2020</c:v>
                </c:pt>
                <c:pt idx="1">
                  <c:v>2021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16517.599999999973</c:v>
                </c:pt>
                <c:pt idx="1">
                  <c:v>20318.5</c:v>
                </c:pt>
              </c:numCache>
            </c:numRef>
          </c:val>
        </c:ser>
        <c:shape val="box"/>
        <c:axId val="202176768"/>
        <c:axId val="218157056"/>
        <c:axId val="0"/>
      </c:bar3DChart>
      <c:catAx>
        <c:axId val="202176768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8157056"/>
        <c:crosses val="autoZero"/>
        <c:auto val="1"/>
        <c:lblAlgn val="ctr"/>
        <c:lblOffset val="100"/>
        <c:tickLblSkip val="1"/>
        <c:tickMarkSkip val="1"/>
      </c:catAx>
      <c:valAx>
        <c:axId val="218157056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2176768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598E-2"/>
          <c:y val="0.86988663900468666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36"/>
          <c:h val="0.750003258432832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4232751303247388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248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 Проект 2021 год</c:v>
                </c:pt>
                <c:pt idx="1">
                  <c:v> Проект 2022 год</c:v>
                </c:pt>
                <c:pt idx="2">
                  <c:v> Проект 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6244.5</c:v>
                </c:pt>
                <c:pt idx="1">
                  <c:v>6442.7</c:v>
                </c:pt>
                <c:pt idx="2">
                  <c:v>6556.8</c:v>
                </c:pt>
              </c:numCache>
            </c:numRef>
          </c:val>
        </c:ser>
        <c:shape val="box"/>
        <c:axId val="200759168"/>
        <c:axId val="200760704"/>
        <c:axId val="0"/>
      </c:bar3DChart>
      <c:catAx>
        <c:axId val="200759168"/>
        <c:scaling>
          <c:orientation val="minMax"/>
        </c:scaling>
        <c:axPos val="b"/>
        <c:numFmt formatCode="General" sourceLinked="1"/>
        <c:tickLblPos val="nextTo"/>
        <c:crossAx val="200760704"/>
        <c:crosses val="autoZero"/>
        <c:auto val="1"/>
        <c:lblAlgn val="ctr"/>
        <c:lblOffset val="100"/>
      </c:catAx>
      <c:valAx>
        <c:axId val="200760704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200759168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6996266287872793E-3"/>
          <c:y val="0"/>
          <c:w val="0.990576168396690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7.4663455052613542E-2"/>
                  <c:y val="5.7546544747846123E-2"/>
                </c:manualLayout>
              </c:layout>
              <c:showPercent val="1"/>
            </c:dLbl>
            <c:dLbl>
              <c:idx val="1"/>
              <c:layout>
                <c:manualLayout>
                  <c:x val="5.9479750265843484E-2"/>
                  <c:y val="0.2354492818028289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2.3505324805180378E-2"/>
                  <c:y val="-4.3062848089342728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86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901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1328.4</c:v>
                </c:pt>
                <c:pt idx="1">
                  <c:v>3142.4</c:v>
                </c:pt>
                <c:pt idx="2">
                  <c:v>185.9</c:v>
                </c:pt>
                <c:pt idx="3">
                  <c:v>1509.1</c:v>
                </c:pt>
                <c:pt idx="4">
                  <c:v>10.200000000000001</c:v>
                </c:pt>
                <c:pt idx="5">
                  <c:v>48.6</c:v>
                </c:pt>
                <c:pt idx="6">
                  <c:v>19.899999999999999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528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План 2020 год</c:v>
                </c:pt>
                <c:pt idx="1">
                  <c:v>Проект 2021 год</c:v>
                </c:pt>
                <c:pt idx="2">
                  <c:v>Проект 2022 год</c:v>
                </c:pt>
                <c:pt idx="3">
                  <c:v>Проект 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1235.4000000000001</c:v>
                </c:pt>
                <c:pt idx="1">
                  <c:v>1328.4</c:v>
                </c:pt>
                <c:pt idx="2">
                  <c:v>1376.1</c:v>
                </c:pt>
                <c:pt idx="3">
                  <c:v>1424.2</c:v>
                </c:pt>
              </c:numCache>
            </c:numRef>
          </c:val>
        </c:ser>
        <c:axId val="222176000"/>
        <c:axId val="221961216"/>
      </c:barChart>
      <c:valAx>
        <c:axId val="221961216"/>
        <c:scaling>
          <c:orientation val="minMax"/>
        </c:scaling>
        <c:delete val="1"/>
        <c:axPos val="b"/>
        <c:numFmt formatCode="#,##0.0" sourceLinked="1"/>
        <c:tickLblPos val="none"/>
        <c:crossAx val="222176000"/>
        <c:crosses val="autoZero"/>
        <c:crossBetween val="between"/>
        <c:majorUnit val="5000"/>
      </c:valAx>
      <c:catAx>
        <c:axId val="222176000"/>
        <c:scaling>
          <c:orientation val="minMax"/>
        </c:scaling>
        <c:axPos val="l"/>
        <c:numFmt formatCode="General" sourceLinked="1"/>
        <c:tickLblPos val="nextTo"/>
        <c:crossAx val="221961216"/>
        <c:crosses val="autoZero"/>
        <c:auto val="1"/>
        <c:lblAlgn val="ctr"/>
        <c:lblOffset val="100"/>
        <c:tickLblSkip val="1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11841862823E-2"/>
          <c:y val="0"/>
          <c:w val="0.95494344220189298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6309873709377267E-2"/>
                  <c:y val="-0.21451454682491741"/>
                </c:manualLayout>
              </c:layout>
              <c:showVal val="1"/>
            </c:dLbl>
            <c:dLbl>
              <c:idx val="1"/>
              <c:layout>
                <c:manualLayout>
                  <c:x val="2.7631339196723458E-2"/>
                  <c:y val="-0.19851987380802991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2020 год</c:v>
                </c:pt>
                <c:pt idx="1">
                  <c:v>Проект 2021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16517.59999999998</c:v>
                </c:pt>
                <c:pt idx="1">
                  <c:v>20721.3</c:v>
                </c:pt>
              </c:numCache>
            </c:numRef>
          </c:val>
        </c:ser>
        <c:gapWidth val="124"/>
        <c:gapDepth val="165"/>
        <c:shape val="box"/>
        <c:axId val="224125696"/>
        <c:axId val="224127232"/>
        <c:axId val="0"/>
      </c:bar3DChart>
      <c:catAx>
        <c:axId val="2241256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24127232"/>
        <c:crosses val="autoZero"/>
        <c:auto val="1"/>
        <c:lblAlgn val="ctr"/>
        <c:lblOffset val="100"/>
        <c:tickLblSkip val="1"/>
        <c:tickMarkSkip val="1"/>
      </c:catAx>
      <c:valAx>
        <c:axId val="22412723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224125696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3.4632264434496782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3003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589427018229864E-2"/>
                  <c:y val="-1.216793488980473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709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4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5 761,3</c:v>
                  </c:pt>
                  <c:pt idx="1">
                    <c:v>207,3</c:v>
                  </c:pt>
                  <c:pt idx="2">
                    <c:v>58,6</c:v>
                  </c:pt>
                  <c:pt idx="3">
                    <c:v>4 421,0</c:v>
                  </c:pt>
                  <c:pt idx="4">
                    <c:v>2 992,8</c:v>
                  </c:pt>
                  <c:pt idx="5">
                    <c:v>19,5</c:v>
                  </c:pt>
                  <c:pt idx="6">
                    <c:v>6 950,6</c:v>
                  </c:pt>
                  <c:pt idx="7">
                    <c:v>310,2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 - 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5761.3</c:v>
                </c:pt>
                <c:pt idx="1">
                  <c:v>207.3</c:v>
                </c:pt>
                <c:pt idx="2">
                  <c:v>58.6</c:v>
                </c:pt>
                <c:pt idx="3">
                  <c:v>4421</c:v>
                </c:pt>
                <c:pt idx="4">
                  <c:v>2992.8</c:v>
                </c:pt>
                <c:pt idx="5">
                  <c:v>19.5</c:v>
                </c:pt>
                <c:pt idx="6">
                  <c:v>6950.6</c:v>
                </c:pt>
                <c:pt idx="7">
                  <c:v>310.2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5 761,3</c:v>
                  </c:pt>
                  <c:pt idx="1">
                    <c:v>207,3</c:v>
                  </c:pt>
                  <c:pt idx="2">
                    <c:v>58,6</c:v>
                  </c:pt>
                  <c:pt idx="3">
                    <c:v>4 421,0</c:v>
                  </c:pt>
                  <c:pt idx="4">
                    <c:v>2 992,8</c:v>
                  </c:pt>
                  <c:pt idx="5">
                    <c:v>19,5</c:v>
                  </c:pt>
                  <c:pt idx="6">
                    <c:v>6 950,6</c:v>
                  </c:pt>
                  <c:pt idx="7">
                    <c:v>310,2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 - 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817551584206726"/>
          <c:y val="2.3542828669010814E-3"/>
          <c:w val="0.40541456109799567"/>
          <c:h val="0.86313126294855791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6 574,3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6574.3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тыс.руб.2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349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7 134,5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7134.5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год* тыс.руб.</c:v>
                </c:pt>
              </c:strCache>
            </c:strRef>
          </c:tx>
          <c:dLbls>
            <c:dLbl>
              <c:idx val="0"/>
              <c:layout>
                <c:manualLayout>
                  <c:x val="-4.8991470083570984E-3"/>
                  <c:y val="0.154991196264388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7 280,3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7280.3</c:v>
                </c:pt>
              </c:numCache>
            </c:numRef>
          </c:val>
        </c:ser>
        <c:axId val="224622848"/>
        <c:axId val="18722816"/>
      </c:barChart>
      <c:catAx>
        <c:axId val="224622848"/>
        <c:scaling>
          <c:orientation val="minMax"/>
        </c:scaling>
        <c:delete val="1"/>
        <c:axPos val="b"/>
        <c:tickLblPos val="none"/>
        <c:crossAx val="18722816"/>
        <c:crosses val="autoZero"/>
        <c:auto val="1"/>
        <c:lblAlgn val="ctr"/>
        <c:lblOffset val="100"/>
      </c:catAx>
      <c:valAx>
        <c:axId val="1872281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224622848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1.9444444444444445E-2"/>
                  <c:y val="2.2722230571598362E-3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583333333333383E-2"/>
                  <c:y val="4.5444461143197001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538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2"/>
                <c:pt idx="0">
                  <c:v>Расходы на обеспечение деятельности муниципальных учреждений - 6711,5</c:v>
                </c:pt>
                <c:pt idx="1">
                  <c:v>Мероприятия по организации и проведению конкурсов, торжественных и иных мероприятий - 240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6711.5</c:v>
                </c:pt>
                <c:pt idx="1">
                  <c:v>240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643"/>
          <c:y val="9.0006333598128027E-2"/>
          <c:w val="0.33750000000000213"/>
          <c:h val="0.85175086416042634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2691958119529682E-2"/>
          <c:w val="0.86999803149606714"/>
          <c:h val="0.883685796279998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442399387576564"/>
                  <c:y val="-0.102765671182486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7 280,3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36,2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4934580052493532"/>
                  <c:y val="8.24409043089936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12 833,1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63,8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7280.3</c:v>
                </c:pt>
                <c:pt idx="1">
                  <c:v>12833.1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94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2024 года,  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05.06.2019 № 20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2020 года, утвержденный распоряжением Администрации Миллеровского района от 05.06.2019 № 20</a:t>
          </a:r>
          <a:endParaRPr lang="ru-RU" sz="1600" dirty="0">
            <a:solidFill>
              <a:srgbClr val="FF0000"/>
            </a:solidFill>
          </a:endParaRPr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1 328,4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14 074,0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10,2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48,6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3 142,4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1 509,1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185,9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68,5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8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8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8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00000" custLinFactNeighborY="19492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8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8" custLinFactY="-43129" custLinFactNeighborX="192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8" custScaleY="92954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8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6" presStyleCnt="8" custScaleY="69744" custLinFactY="-3532" custLinFactNeighborX="1872" custLinFactNeighborY="-1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6" presStyleCnt="8" custScaleX="87597" custScaleY="74946" custLinFactY="-35532" custLinFactNeighborX="-4280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C593F-472A-4B48-B616-C96850C9B2B9}" type="pres">
      <dgm:prSet presAssocID="{085152F4-1F84-4EDB-80AC-EDE2399913A8}" presName="spacer" presStyleCnt="0"/>
      <dgm:spPr/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7" presStyleCnt="8" custLinFactY="100000" custLinFactNeighborX="-991" custLinFactNeighborY="108821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"/>
    <dgm:cxn modelId="{EC4176CC-0D54-4332-BD77-C94274568FD9}" srcId="{227A101D-8088-4F21-A936-43AB877355D2}" destId="{92A80C17-EBAF-4C75-853C-60185C6E6DCD}" srcOrd="6" destOrd="0" parTransId="{3068A6FB-EA8B-4EDE-B297-830E4A59359A}" sibTransId="{085152F4-1F84-4EDB-80AC-EDE2399913A8}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633FFE45-24CD-4A6C-A1ED-AABE582F72FF}" type="presOf" srcId="{92A80C17-EBAF-4C75-853C-60185C6E6DCD}" destId="{AF11DD5F-ABA5-4BE8-8237-3507B0BA4660}" srcOrd="0" destOrd="0" presId="urn:microsoft.com/office/officeart/2005/8/layout/vList4"/>
    <dgm:cxn modelId="{AA8A9375-BA7C-490A-887B-16AFF75BCB21}" type="presOf" srcId="{E313B81E-1751-4C21-8155-E4E5788F26D3}" destId="{ECE55AF3-693F-4ADA-963D-E4F57667994B}" srcOrd="1" destOrd="0" presId="urn:microsoft.com/office/officeart/2005/8/layout/vList4"/>
    <dgm:cxn modelId="{451FBBE6-CAAB-48F3-9BD1-14DC8DC240E0}" srcId="{227A101D-8088-4F21-A936-43AB877355D2}" destId="{13680A47-C15E-401D-9A9C-47B7B7A64216}" srcOrd="7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"/>
    <dgm:cxn modelId="{F5F80519-95CF-4C23-A3A0-A7D4AFADDECA}" type="presOf" srcId="{8061A499-68BB-4517-AEA3-079F9BE298A5}" destId="{681E65EC-7E48-44FF-9933-C4F2C62D5FC2}" srcOrd="0" destOrd="0" presId="urn:microsoft.com/office/officeart/2005/8/layout/vList4"/>
    <dgm:cxn modelId="{131F11A0-DB57-4D1A-BDE1-ED72A8DA88DC}" type="presOf" srcId="{92A80C17-EBAF-4C75-853C-60185C6E6DCD}" destId="{04584B34-AFD3-49B8-81C6-EA512B6A3149}" srcOrd="1" destOrd="0" presId="urn:microsoft.com/office/officeart/2005/8/layout/vList4"/>
    <dgm:cxn modelId="{A3FAC7A1-B3BE-45A2-87E9-CD2BA5F80D77}" type="presOf" srcId="{A634D5C1-EA40-4D2D-B030-432525DEB3F0}" destId="{6B78BFB6-B085-4E83-8D6D-AE7A0A20DC71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"/>
    <dgm:cxn modelId="{719B3A26-860B-4DA9-9F80-13D35D0C6F84}" type="presOf" srcId="{227A101D-8088-4F21-A936-43AB877355D2}" destId="{B17E2703-ED7C-40C1-AA5F-205C0BB9EA84}" srcOrd="0" destOrd="0" presId="urn:microsoft.com/office/officeart/2005/8/layout/vList4"/>
    <dgm:cxn modelId="{B874D865-7ACD-4ABF-B8AD-669332745E6B}" type="presOf" srcId="{A634D5C1-EA40-4D2D-B030-432525DEB3F0}" destId="{91F3E548-8D70-4745-8C8A-8ADEC82934CD}" srcOrd="0" destOrd="0" presId="urn:microsoft.com/office/officeart/2005/8/layout/vList4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"/>
    <dgm:cxn modelId="{90C0A1B1-5AEF-4732-AAA0-B8F71EE36C08}" type="presOf" srcId="{9589BF18-EB43-46B1-B7B8-63ADBDFDC163}" destId="{F3E8F88B-0370-448B-8D0E-D54292C8691C}" srcOrd="0" destOrd="0" presId="urn:microsoft.com/office/officeart/2005/8/layout/vList4"/>
    <dgm:cxn modelId="{F01CAACD-16F9-49AF-ADE1-B8B32395F0B0}" type="presOf" srcId="{9589BF18-EB43-46B1-B7B8-63ADBDFDC163}" destId="{0090A8A9-C296-4A7F-9B52-773A003D1EB8}" srcOrd="1" destOrd="0" presId="urn:microsoft.com/office/officeart/2005/8/layout/vList4"/>
    <dgm:cxn modelId="{B45DA5AE-3338-47A7-90F3-36336F2AE7CC}" type="presOf" srcId="{6A927675-D39F-4BD8-BEB0-AA1C3689505B}" destId="{91CBC4D3-C478-42F7-A4FD-B4B0C7A36980}" srcOrd="0" destOrd="0" presId="urn:microsoft.com/office/officeart/2005/8/layout/vList4"/>
    <dgm:cxn modelId="{A1CF3C5C-E21C-4D1B-9CAB-309CFBA9FB57}" type="presOf" srcId="{6A927675-D39F-4BD8-BEB0-AA1C3689505B}" destId="{0DDD2165-247B-4FBA-92C1-3FE9D74A7B3A}" srcOrd="1" destOrd="0" presId="urn:microsoft.com/office/officeart/2005/8/layout/vList4"/>
    <dgm:cxn modelId="{7D7CC2A9-04B3-467E-ADBB-C14F086AEE62}" type="presParOf" srcId="{B17E2703-ED7C-40C1-AA5F-205C0BB9EA84}" destId="{94272FED-D994-4743-844C-5070BB732343}" srcOrd="0" destOrd="0" presId="urn:microsoft.com/office/officeart/2005/8/layout/vList4"/>
    <dgm:cxn modelId="{6FAC2C90-A14F-413D-8DA2-751816672220}" type="presParOf" srcId="{94272FED-D994-4743-844C-5070BB732343}" destId="{3D57390B-957B-42E2-9EEB-3D286DE16B84}" srcOrd="0" destOrd="0" presId="urn:microsoft.com/office/officeart/2005/8/layout/vList4"/>
    <dgm:cxn modelId="{6BA2267D-B27B-49C9-9999-49C618A35A52}" type="presParOf" srcId="{94272FED-D994-4743-844C-5070BB732343}" destId="{DC3D1057-3911-49DC-8B4B-4F8305BF098A}" srcOrd="1" destOrd="0" presId="urn:microsoft.com/office/officeart/2005/8/layout/vList4"/>
    <dgm:cxn modelId="{2753154A-8992-45C9-82FB-1E8C819D67EE}" type="presParOf" srcId="{94272FED-D994-4743-844C-5070BB732343}" destId="{ECE55AF3-693F-4ADA-963D-E4F57667994B}" srcOrd="2" destOrd="0" presId="urn:microsoft.com/office/officeart/2005/8/layout/vList4"/>
    <dgm:cxn modelId="{378241EC-8400-4356-B9B4-35D84745F5B7}" type="presParOf" srcId="{B17E2703-ED7C-40C1-AA5F-205C0BB9EA84}" destId="{A2C514FB-D7EB-4AA8-B2BD-147960D9F9FC}" srcOrd="1" destOrd="0" presId="urn:microsoft.com/office/officeart/2005/8/layout/vList4"/>
    <dgm:cxn modelId="{049E6ABC-4842-4506-93AB-42362B2B6FE9}" type="presParOf" srcId="{B17E2703-ED7C-40C1-AA5F-205C0BB9EA84}" destId="{2EED2D77-DB38-4196-8382-28AF80029504}" srcOrd="2" destOrd="0" presId="urn:microsoft.com/office/officeart/2005/8/layout/vList4"/>
    <dgm:cxn modelId="{0257B52F-58D6-43E6-B063-E3E36A54D583}" type="presParOf" srcId="{2EED2D77-DB38-4196-8382-28AF80029504}" destId="{91F3E548-8D70-4745-8C8A-8ADEC82934CD}" srcOrd="0" destOrd="0" presId="urn:microsoft.com/office/officeart/2005/8/layout/vList4"/>
    <dgm:cxn modelId="{9C28D8D2-0EE7-4E3C-9692-2003137B7E12}" type="presParOf" srcId="{2EED2D77-DB38-4196-8382-28AF80029504}" destId="{B1DA30C9-5C35-42BE-9FC0-CE701078C328}" srcOrd="1" destOrd="0" presId="urn:microsoft.com/office/officeart/2005/8/layout/vList4"/>
    <dgm:cxn modelId="{D1AC242B-E4DC-4463-AA46-13D710794355}" type="presParOf" srcId="{2EED2D77-DB38-4196-8382-28AF80029504}" destId="{6B78BFB6-B085-4E83-8D6D-AE7A0A20DC71}" srcOrd="2" destOrd="0" presId="urn:microsoft.com/office/officeart/2005/8/layout/vList4"/>
    <dgm:cxn modelId="{11641BC8-604E-4738-9D49-37266BB58BA9}" type="presParOf" srcId="{B17E2703-ED7C-40C1-AA5F-205C0BB9EA84}" destId="{3E10F765-7D9D-4F2D-B2E4-8D9167EE7414}" srcOrd="3" destOrd="0" presId="urn:microsoft.com/office/officeart/2005/8/layout/vList4"/>
    <dgm:cxn modelId="{B5BBED2E-3DF3-4188-8F49-CDE82322174F}" type="presParOf" srcId="{B17E2703-ED7C-40C1-AA5F-205C0BB9EA84}" destId="{BBA24342-C201-4BF1-9385-E78B37BB61CC}" srcOrd="4" destOrd="0" presId="urn:microsoft.com/office/officeart/2005/8/layout/vList4"/>
    <dgm:cxn modelId="{0DBB22EF-C452-4A73-A0FA-DA653DB5D4CA}" type="presParOf" srcId="{BBA24342-C201-4BF1-9385-E78B37BB61CC}" destId="{91CBC4D3-C478-42F7-A4FD-B4B0C7A36980}" srcOrd="0" destOrd="0" presId="urn:microsoft.com/office/officeart/2005/8/layout/vList4"/>
    <dgm:cxn modelId="{5892ADED-3132-43F9-831A-40035FE2264B}" type="presParOf" srcId="{BBA24342-C201-4BF1-9385-E78B37BB61CC}" destId="{9CCB83B7-F213-4BDD-9405-3FB28B636E7B}" srcOrd="1" destOrd="0" presId="urn:microsoft.com/office/officeart/2005/8/layout/vList4"/>
    <dgm:cxn modelId="{360E770B-C2E5-497E-BA77-9CAAA520AEFA}" type="presParOf" srcId="{BBA24342-C201-4BF1-9385-E78B37BB61CC}" destId="{0DDD2165-247B-4FBA-92C1-3FE9D74A7B3A}" srcOrd="2" destOrd="0" presId="urn:microsoft.com/office/officeart/2005/8/layout/vList4"/>
    <dgm:cxn modelId="{FEBF3CC0-5B66-4CB4-B22A-C32F83B148D6}" type="presParOf" srcId="{B17E2703-ED7C-40C1-AA5F-205C0BB9EA84}" destId="{15318DE6-11B1-4DE6-8C56-632BEABAC17A}" srcOrd="5" destOrd="0" presId="urn:microsoft.com/office/officeart/2005/8/layout/vList4"/>
    <dgm:cxn modelId="{344D2569-8BA3-4761-AED9-9A14FF7B3080}" type="presParOf" srcId="{B17E2703-ED7C-40C1-AA5F-205C0BB9EA84}" destId="{7D4D5190-7A99-4EE3-BF13-894BFF6BFA1A}" srcOrd="6" destOrd="0" presId="urn:microsoft.com/office/officeart/2005/8/layout/vList4"/>
    <dgm:cxn modelId="{73CDDEC7-67F7-4BC3-9D1C-7D0835A3EB9D}" type="presParOf" srcId="{7D4D5190-7A99-4EE3-BF13-894BFF6BFA1A}" destId="{681E65EC-7E48-44FF-9933-C4F2C62D5FC2}" srcOrd="0" destOrd="0" presId="urn:microsoft.com/office/officeart/2005/8/layout/vList4"/>
    <dgm:cxn modelId="{913DF269-EDB5-4C52-AE07-80C6C2D01B02}" type="presParOf" srcId="{7D4D5190-7A99-4EE3-BF13-894BFF6BFA1A}" destId="{7DE197FE-AADA-44C3-8B2B-CF16D12E116A}" srcOrd="1" destOrd="0" presId="urn:microsoft.com/office/officeart/2005/8/layout/vList4"/>
    <dgm:cxn modelId="{07A27176-322B-437E-A08A-ACF966202751}" type="presParOf" srcId="{7D4D5190-7A99-4EE3-BF13-894BFF6BFA1A}" destId="{15C59F69-595E-4B67-B539-081BDD40D04C}" srcOrd="2" destOrd="0" presId="urn:microsoft.com/office/officeart/2005/8/layout/vList4"/>
    <dgm:cxn modelId="{7251D960-D220-4AA9-8247-498A0B138401}" type="presParOf" srcId="{B17E2703-ED7C-40C1-AA5F-205C0BB9EA84}" destId="{6AFA3499-CF7C-4437-BB77-60DAFC4E26ED}" srcOrd="7" destOrd="0" presId="urn:microsoft.com/office/officeart/2005/8/layout/vList4"/>
    <dgm:cxn modelId="{8368B452-AFEE-4011-BA61-44C54FCDD88B}" type="presParOf" srcId="{B17E2703-ED7C-40C1-AA5F-205C0BB9EA84}" destId="{317D7124-08A2-469C-BA0D-DCF723738D7B}" srcOrd="8" destOrd="0" presId="urn:microsoft.com/office/officeart/2005/8/layout/vList4"/>
    <dgm:cxn modelId="{33423D99-B288-46BC-BEF3-123B2B37F6D9}" type="presParOf" srcId="{317D7124-08A2-469C-BA0D-DCF723738D7B}" destId="{5C87ECB8-0354-4678-BA4B-C4AB6AB03D33}" srcOrd="0" destOrd="0" presId="urn:microsoft.com/office/officeart/2005/8/layout/vList4"/>
    <dgm:cxn modelId="{362D4D7A-20C4-45C8-B85C-B71B65005AA9}" type="presParOf" srcId="{317D7124-08A2-469C-BA0D-DCF723738D7B}" destId="{270CDFB7-A95F-4ACC-990C-FA9D48B7CFC6}" srcOrd="1" destOrd="0" presId="urn:microsoft.com/office/officeart/2005/8/layout/vList4"/>
    <dgm:cxn modelId="{ED8AAF61-0C4A-4CBD-843C-0E6823451DC4}" type="presParOf" srcId="{317D7124-08A2-469C-BA0D-DCF723738D7B}" destId="{6DFF61F0-EA10-4DBC-AD1D-6A6BE5E0F898}" srcOrd="2" destOrd="0" presId="urn:microsoft.com/office/officeart/2005/8/layout/vList4"/>
    <dgm:cxn modelId="{33E36032-BB62-4AC1-B34B-E539709ABA84}" type="presParOf" srcId="{B17E2703-ED7C-40C1-AA5F-205C0BB9EA84}" destId="{8B7A616D-E738-439B-9217-230A02233FE8}" srcOrd="9" destOrd="0" presId="urn:microsoft.com/office/officeart/2005/8/layout/vList4"/>
    <dgm:cxn modelId="{220FF184-F8B4-45F3-ACD8-2FB617706E22}" type="presParOf" srcId="{B17E2703-ED7C-40C1-AA5F-205C0BB9EA84}" destId="{712BDC1E-CA2D-4B05-B9F9-47FDD7A8558E}" srcOrd="10" destOrd="0" presId="urn:microsoft.com/office/officeart/2005/8/layout/vList4"/>
    <dgm:cxn modelId="{B0FCFF8F-D722-4637-99DC-1F4C5E74980F}" type="presParOf" srcId="{712BDC1E-CA2D-4B05-B9F9-47FDD7A8558E}" destId="{F3E8F88B-0370-448B-8D0E-D54292C8691C}" srcOrd="0" destOrd="0" presId="urn:microsoft.com/office/officeart/2005/8/layout/vList4"/>
    <dgm:cxn modelId="{E9050837-C5D0-4EAB-B1C8-2D72176FF457}" type="presParOf" srcId="{712BDC1E-CA2D-4B05-B9F9-47FDD7A8558E}" destId="{0EECD78B-C0A7-434E-9ADD-45852886C17A}" srcOrd="1" destOrd="0" presId="urn:microsoft.com/office/officeart/2005/8/layout/vList4"/>
    <dgm:cxn modelId="{0DAA8D15-8680-4691-998A-E30BD6DD93CC}" type="presParOf" srcId="{712BDC1E-CA2D-4B05-B9F9-47FDD7A8558E}" destId="{0090A8A9-C296-4A7F-9B52-773A003D1EB8}" srcOrd="2" destOrd="0" presId="urn:microsoft.com/office/officeart/2005/8/layout/vList4"/>
    <dgm:cxn modelId="{D03B25F6-1861-4F81-B3C7-C62B4DE71C12}" type="presParOf" srcId="{B17E2703-ED7C-40C1-AA5F-205C0BB9EA84}" destId="{55032F77-098C-4AB4-88AE-9F2D2C8772AA}" srcOrd="11" destOrd="0" presId="urn:microsoft.com/office/officeart/2005/8/layout/vList4"/>
    <dgm:cxn modelId="{C765C2CE-2149-4093-8D07-3FC4A2C57EF2}" type="presParOf" srcId="{B17E2703-ED7C-40C1-AA5F-205C0BB9EA84}" destId="{99922961-B3B7-481D-98FA-DA18D32303F6}" srcOrd="12" destOrd="0" presId="urn:microsoft.com/office/officeart/2005/8/layout/vList4"/>
    <dgm:cxn modelId="{2591B3C8-3296-4A52-9C57-7F3C8E671CBE}" type="presParOf" srcId="{99922961-B3B7-481D-98FA-DA18D32303F6}" destId="{AF11DD5F-ABA5-4BE8-8237-3507B0BA4660}" srcOrd="0" destOrd="0" presId="urn:microsoft.com/office/officeart/2005/8/layout/vList4"/>
    <dgm:cxn modelId="{BD789518-90C6-4EB4-A0FD-B80C846EEFF1}" type="presParOf" srcId="{99922961-B3B7-481D-98FA-DA18D32303F6}" destId="{0B0E7E74-22FC-4D83-A5A8-B863E1A0FD16}" srcOrd="1" destOrd="0" presId="urn:microsoft.com/office/officeart/2005/8/layout/vList4"/>
    <dgm:cxn modelId="{9BF75274-216F-485A-9DBB-ADAA1904DD46}" type="presParOf" srcId="{99922961-B3B7-481D-98FA-DA18D32303F6}" destId="{04584B34-AFD3-49B8-81C6-EA512B6A3149}" srcOrd="2" destOrd="0" presId="urn:microsoft.com/office/officeart/2005/8/layout/vList4"/>
    <dgm:cxn modelId="{BD17AB1D-E195-4598-B5BD-8A125A3A17DE}" type="presParOf" srcId="{B17E2703-ED7C-40C1-AA5F-205C0BB9EA84}" destId="{311C593F-472A-4B48-B616-C96850C9B2B9}" srcOrd="13" destOrd="0" presId="urn:microsoft.com/office/officeart/2005/8/layout/vList4"/>
    <dgm:cxn modelId="{26FBC76B-5A4F-4B71-A7D7-949C51314735}" type="presParOf" srcId="{B17E2703-ED7C-40C1-AA5F-205C0BB9EA84}" destId="{29057C36-BCDC-42E2-BCBE-60F75850C4A0}" srcOrd="14" destOrd="0" presId="urn:microsoft.com/office/officeart/2005/8/layout/vList4"/>
    <dgm:cxn modelId="{99E7D41E-8389-4DC5-A254-A1558523471E}" type="presParOf" srcId="{29057C36-BCDC-42E2-BCBE-60F75850C4A0}" destId="{5FEAAE39-0500-455F-A474-9CDB68BC0363}" srcOrd="0" destOrd="0" presId="urn:microsoft.com/office/officeart/2005/8/layout/vList4"/>
    <dgm:cxn modelId="{480A92A7-871C-409B-9CF6-D0B9894679CD}" type="presParOf" srcId="{29057C36-BCDC-42E2-BCBE-60F75850C4A0}" destId="{9DC53EEA-7F26-4DA0-8677-5E9083705F00}" srcOrd="1" destOrd="0" presId="urn:microsoft.com/office/officeart/2005/8/layout/vList4"/>
    <dgm:cxn modelId="{B6F9C84C-F5C1-4C42-91C1-DE514EF11F06}" type="presParOf" srcId="{29057C36-BCDC-42E2-BCBE-60F75850C4A0}" destId="{5272555D-645E-49AB-9270-1C3AE69B8D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310,2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19,5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207,3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2 992,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5 761,3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4 479,6</a:t>
          </a:r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6 950,6</a:t>
          </a:r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ScaleY="75876" custLinFactNeighborX="-140" custLinFactNeighborY="43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 custScaleY="75312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8643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9" destOrd="0" presId="urn:microsoft.com/office/officeart/2005/8/layout/vList4"/>
    <dgm:cxn modelId="{42EB6D76-EFC6-463F-ADF2-EE7963B7290C}" type="presParOf" srcId="{B17E2703-ED7C-40C1-AA5F-205C0BB9EA84}" destId="{2350E0CA-57BF-4684-AC36-EDD559365B77}" srcOrd="10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1" destOrd="0" presId="urn:microsoft.com/office/officeart/2005/8/layout/vList4"/>
    <dgm:cxn modelId="{1B95B638-D6D0-4979-B7DB-ECF87C24B7C4}" type="presParOf" srcId="{B17E2703-ED7C-40C1-AA5F-205C0BB9EA84}" destId="{93412BED-D256-4B5C-85BD-072070082E6B}" srcOrd="12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735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2024 года, 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05.06.2019 № 20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1329" y="-2562545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2020 года, утвержденный распоряжением Администрации Миллеровского района от 05.06.2019 № 20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433"/>
          <a:ext cx="3816424" cy="68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1 328,4</a:t>
          </a:r>
        </a:p>
      </dsp:txBody>
      <dsp:txXfrm>
        <a:off x="820054" y="17433"/>
        <a:ext cx="2996369" cy="684879"/>
      </dsp:txXfrm>
    </dsp:sp>
    <dsp:sp modelId="{DC3D1057-3911-49DC-8B4B-4F8305BF098A}">
      <dsp:nvSpPr>
        <dsp:cNvPr id="0" name=""/>
        <dsp:cNvSpPr/>
      </dsp:nvSpPr>
      <dsp:spPr>
        <a:xfrm>
          <a:off x="13205" y="73660"/>
          <a:ext cx="708152" cy="574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724181"/>
          <a:ext cx="3816424" cy="68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1 509,1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724181"/>
        <a:ext cx="2996369" cy="689052"/>
      </dsp:txXfrm>
    </dsp:sp>
    <dsp:sp modelId="{B1DA30C9-5C35-42BE-9FC0-CE701078C328}">
      <dsp:nvSpPr>
        <dsp:cNvPr id="0" name=""/>
        <dsp:cNvSpPr/>
      </dsp:nvSpPr>
      <dsp:spPr>
        <a:xfrm>
          <a:off x="56769" y="859097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500198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185,9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1500198"/>
        <a:ext cx="2996369" cy="567695"/>
      </dsp:txXfrm>
    </dsp:sp>
    <dsp:sp modelId="{9CCB83B7-F213-4BDD-9405-3FB28B636E7B}">
      <dsp:nvSpPr>
        <dsp:cNvPr id="0" name=""/>
        <dsp:cNvSpPr/>
      </dsp:nvSpPr>
      <dsp:spPr>
        <a:xfrm>
          <a:off x="71439" y="150019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786213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14 074,0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786213"/>
        <a:ext cx="2996369" cy="567695"/>
      </dsp:txXfrm>
    </dsp:sp>
    <dsp:sp modelId="{7DE197FE-AADA-44C3-8B2B-CF16D12E116A}">
      <dsp:nvSpPr>
        <dsp:cNvPr id="0" name=""/>
        <dsp:cNvSpPr/>
      </dsp:nvSpPr>
      <dsp:spPr>
        <a:xfrm>
          <a:off x="71439" y="3857651"/>
          <a:ext cx="670331" cy="408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143142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3 142,4</a:t>
          </a:r>
        </a:p>
      </dsp:txBody>
      <dsp:txXfrm>
        <a:off x="820054" y="2143142"/>
        <a:ext cx="2996369" cy="567695"/>
      </dsp:txXfrm>
    </dsp:sp>
    <dsp:sp modelId="{270CDFB7-A95F-4ACC-990C-FA9D48B7CFC6}">
      <dsp:nvSpPr>
        <dsp:cNvPr id="0" name=""/>
        <dsp:cNvSpPr/>
      </dsp:nvSpPr>
      <dsp:spPr>
        <a:xfrm>
          <a:off x="71439" y="2143141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86081"/>
          <a:ext cx="3816424" cy="52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10,2</a:t>
          </a:r>
        </a:p>
      </dsp:txBody>
      <dsp:txXfrm>
        <a:off x="820054" y="2786081"/>
        <a:ext cx="2996369" cy="527696"/>
      </dsp:txXfrm>
    </dsp:sp>
    <dsp:sp modelId="{0EECD78B-C0A7-434E-9ADD-45852886C17A}">
      <dsp:nvSpPr>
        <dsp:cNvPr id="0" name=""/>
        <dsp:cNvSpPr/>
      </dsp:nvSpPr>
      <dsp:spPr>
        <a:xfrm>
          <a:off x="142879" y="2786081"/>
          <a:ext cx="668629" cy="451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57586"/>
          <a:ext cx="3816424" cy="395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48,6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357586"/>
        <a:ext cx="2996369" cy="395933"/>
      </dsp:txXfrm>
    </dsp:sp>
    <dsp:sp modelId="{0B0E7E74-22FC-4D83-A5A8-B863E1A0FD16}">
      <dsp:nvSpPr>
        <dsp:cNvPr id="0" name=""/>
        <dsp:cNvSpPr/>
      </dsp:nvSpPr>
      <dsp:spPr>
        <a:xfrm>
          <a:off x="71436" y="3357586"/>
          <a:ext cx="668614" cy="340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4400856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68,5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4400856"/>
        <a:ext cx="2996369" cy="567695"/>
      </dsp:txXfrm>
    </dsp:sp>
    <dsp:sp modelId="{9DC53EEA-7F26-4DA0-8677-5E9083705F00}">
      <dsp:nvSpPr>
        <dsp:cNvPr id="0" name=""/>
        <dsp:cNvSpPr/>
      </dsp:nvSpPr>
      <dsp:spPr>
        <a:xfrm>
          <a:off x="56769" y="445480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74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310,2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0"/>
        <a:ext cx="2863567" cy="743584"/>
      </dsp:txXfrm>
    </dsp:sp>
    <dsp:sp modelId="{8742C5EE-2DD0-46E4-AB75-87A4D25F8D62}">
      <dsp:nvSpPr>
        <dsp:cNvPr id="0" name=""/>
        <dsp:cNvSpPr/>
      </dsp:nvSpPr>
      <dsp:spPr>
        <a:xfrm>
          <a:off x="74358" y="74358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833595"/>
          <a:ext cx="3672408" cy="564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19,5</a:t>
          </a:r>
        </a:p>
      </dsp:txBody>
      <dsp:txXfrm>
        <a:off x="808840" y="833595"/>
        <a:ext cx="2863567" cy="564202"/>
      </dsp:txXfrm>
    </dsp:sp>
    <dsp:sp modelId="{DC3D1057-3911-49DC-8B4B-4F8305BF098A}">
      <dsp:nvSpPr>
        <dsp:cNvPr id="0" name=""/>
        <dsp:cNvSpPr/>
      </dsp:nvSpPr>
      <dsp:spPr>
        <a:xfrm>
          <a:off x="74358" y="817943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504598"/>
          <a:ext cx="3672408" cy="560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207,3</a:t>
          </a:r>
        </a:p>
      </dsp:txBody>
      <dsp:txXfrm>
        <a:off x="808840" y="1504598"/>
        <a:ext cx="2863567" cy="560008"/>
      </dsp:txXfrm>
    </dsp:sp>
    <dsp:sp modelId="{10414709-A3FF-419B-8BA0-6B96893FDF2B}">
      <dsp:nvSpPr>
        <dsp:cNvPr id="0" name=""/>
        <dsp:cNvSpPr/>
      </dsp:nvSpPr>
      <dsp:spPr>
        <a:xfrm>
          <a:off x="74358" y="1487169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156395"/>
          <a:ext cx="3672408" cy="642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2 992,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2156395"/>
        <a:ext cx="2863567" cy="642695"/>
      </dsp:txXfrm>
    </dsp:sp>
    <dsp:sp modelId="{B43CAF5A-DF0E-47F1-8B84-50B2394B9328}">
      <dsp:nvSpPr>
        <dsp:cNvPr id="0" name=""/>
        <dsp:cNvSpPr/>
      </dsp:nvSpPr>
      <dsp:spPr>
        <a:xfrm>
          <a:off x="74358" y="2180308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898395"/>
          <a:ext cx="3672408" cy="64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6 950,6</a:t>
          </a:r>
        </a:p>
      </dsp:txBody>
      <dsp:txXfrm>
        <a:off x="808840" y="2898395"/>
        <a:ext cx="2863567" cy="647059"/>
      </dsp:txXfrm>
    </dsp:sp>
    <dsp:sp modelId="{3A722FFA-D144-4D82-A948-F625B32E43B9}">
      <dsp:nvSpPr>
        <dsp:cNvPr id="0" name=""/>
        <dsp:cNvSpPr/>
      </dsp:nvSpPr>
      <dsp:spPr>
        <a:xfrm>
          <a:off x="94571" y="2900567"/>
          <a:ext cx="734481" cy="582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619814"/>
          <a:ext cx="3672408" cy="64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5 761,3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8840" y="3619814"/>
        <a:ext cx="2863567" cy="647059"/>
      </dsp:txXfrm>
    </dsp:sp>
    <dsp:sp modelId="{41A6BF44-B293-4BA2-8863-2523825655CA}">
      <dsp:nvSpPr>
        <dsp:cNvPr id="0" name=""/>
        <dsp:cNvSpPr/>
      </dsp:nvSpPr>
      <dsp:spPr>
        <a:xfrm>
          <a:off x="74358" y="3627131"/>
          <a:ext cx="734481" cy="582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21492"/>
          <a:ext cx="3672408" cy="64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4 479,6</a:t>
          </a:r>
        </a:p>
      </dsp:txBody>
      <dsp:txXfrm>
        <a:off x="808840" y="4321492"/>
        <a:ext cx="2863567" cy="647059"/>
      </dsp:txXfrm>
    </dsp:sp>
    <dsp:sp modelId="{49B16435-6F80-4C40-803F-8DBCEBE6B20D}">
      <dsp:nvSpPr>
        <dsp:cNvPr id="0" name=""/>
        <dsp:cNvSpPr/>
      </dsp:nvSpPr>
      <dsp:spPr>
        <a:xfrm>
          <a:off x="74358" y="4348550"/>
          <a:ext cx="734481" cy="582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62" y="1954544"/>
          <a:ext cx="928694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105,4%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0.46479</cdr:x>
      <cdr:y>0.12552</cdr:y>
    </cdr:to>
    <cdr:sp macro="" textlink="">
      <cdr:nvSpPr>
        <cdr:cNvPr id="3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0" y="0"/>
          <a:ext cx="4176465" cy="67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Социальная  сфера  – </a:t>
          </a:r>
        </a:p>
        <a:p xmlns:a="http://schemas.openxmlformats.org/drawingml/2006/main">
          <a:pPr algn="ctr">
            <a:defRPr/>
          </a:pP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7 280,3 тыс. рублей </a:t>
          </a: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или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35,1%</a:t>
          </a:r>
          <a:endParaRPr lang="ru-RU" sz="1900" dirty="0">
            <a:solidFill>
              <a:srgbClr val="FF0000"/>
            </a:solidFill>
            <a:effectLst>
              <a:outerShdw blurRad="38100" dist="38100" dir="2700000" algn="tl">
                <a:srgbClr val="000000"/>
              </a:outerShdw>
            </a:effectLst>
            <a:latin typeface="Trebuchet M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6 950,6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20.11.2020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20.11.2020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         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6 244,5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71480"/>
            <a:ext cx="9144000" cy="92869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185,9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1 328,4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3 142,4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48,6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10,2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1 509,1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19,9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Волошинского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10 276,1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14 074,0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7 165,6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6 940,1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7 904,9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7 904,9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5 198,8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5 198,8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2019-2021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2 168,3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5 961,6*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1 746,6*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1 741,1*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2021-2023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84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уровень инфляции с 1 октября 2020 года на 3,0 процента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2021 году до 12392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1883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Исходные данные на 2021 и 2023 годы – утвержденные ассигнования в решении Собрания депутатов 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 сельского поселения от 27.12.2019 № 150 «О бюджете 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на 2021 год и на плановый период 2022 и 2023 годов», на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год – бюджетные ассигнования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8625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в 2021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20 721,3тыс.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13572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2021 году – 7 280,3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2021 -2023 годы, расходы на социальную сферу в 2021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(4,0%)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(0,2%)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95,5%)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000496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Социальное обеспечение села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2021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жителей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Волошинского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сельского поселения</a:t>
            </a:r>
          </a:p>
          <a:p>
            <a:pPr algn="ctr"/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2020 - 2022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0" y="2143116"/>
            <a:ext cx="6624736" cy="264320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20,0,0 тыс. рублей на 2021 -2023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2021 год – 20,0 тыс.рублей;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2022 год –  0,0 тыс. 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год –  0,0 тыс.рублей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граждан,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проживающих и работающих в сельской местности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350" b="1" dirty="0" err="1" smtClean="0">
                <a:solidFill>
                  <a:srgbClr val="FF0000"/>
                </a:solidFill>
                <a:cs typeface="Arial" pitchFamily="34" charset="0"/>
              </a:rPr>
              <a:t>Волошинского</a:t>
            </a:r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</a:t>
            </a:r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2021-2023 </a:t>
            </a:r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АВСП от 27.10.2020 № 74)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5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857496"/>
            <a:ext cx="9036496" cy="221457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Миллеровского района на 2021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2022 и 2023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85720" y="1571612"/>
            <a:ext cx="3214710" cy="6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 на коммунальное хозяйство 1 821,3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7056" y="571480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2021 году 2 992,8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71612"/>
            <a:ext cx="1368152" cy="1368152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428868"/>
            <a:ext cx="2614151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оз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857760"/>
            <a:ext cx="2393174" cy="14287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071942"/>
            <a:ext cx="3456000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озеленение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– 30,0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4071942"/>
            <a:ext cx="3000396" cy="50006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-70,0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1500174"/>
            <a:ext cx="3456000" cy="8572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                646,2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714884"/>
            <a:ext cx="2096562" cy="1571636"/>
          </a:xfrm>
          <a:prstGeom prst="rect">
            <a:avLst/>
          </a:prstGeom>
        </p:spPr>
      </p:pic>
      <p:pic>
        <p:nvPicPr>
          <p:cNvPr id="27" name="Рисунок 26" descr="к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285992"/>
            <a:ext cx="2357454" cy="17680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00892" y="3286124"/>
            <a:ext cx="1955802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по благоустройству-425,3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сва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7038" y="4500570"/>
            <a:ext cx="2239102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2021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(42,4%)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5 961,6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(56,1%)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7 904,9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(1,5%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207,5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14 074,0тыс.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643051"/>
          <a:ext cx="8568952" cy="51881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5 283,2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5 211,6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5 231,5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Волошинское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сельское поселение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kumimoji="0"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7 456,1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2 951,4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2 968,3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6 950,6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4 699,2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4 808,9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290,2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290,2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290,2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39,0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20 113,4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13 265,7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13 412,2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607,9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602,3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703,5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Волошинского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сельского поселения в 2021году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0" y="250030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 проекта</a:t>
            </a: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071810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Плана мероприятий по оптимизации расходов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2021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602700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Волошинского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27.10.2020 №74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</a:t>
            </a:r>
            <a:r>
              <a:rPr lang="ru-RU" sz="1600" b="1" dirty="0" err="1" smtClean="0">
                <a:solidFill>
                  <a:srgbClr val="FFFF00"/>
                </a:solidFill>
              </a:rPr>
              <a:t>Волошинского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консолидированного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Волошинского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Волошинского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21455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714884"/>
            <a:ext cx="675694" cy="4501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643050"/>
          <a:ext cx="8499823" cy="4857783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752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20 318,5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13 608,3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13 496,9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6 244,5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6 442,7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6 556,8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14 074,9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7 165,6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6 940,1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7 904,9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5 198,8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198,8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5 961,6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1 746,6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1 741,1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20 721,3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13 868,0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14 115,7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-259,7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-618,8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78592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20 318,5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929322" y="121442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20 721,3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2021 год будет увеличен, после принятия областного закона об областном бюджете на 2021-2023 года во 2-м чтении)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86330911"/>
              </p:ext>
            </p:extLst>
          </p:nvPr>
        </p:nvGraphicFramePr>
        <p:xfrm>
          <a:off x="-4084" y="150017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8794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16 517,6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20 318,5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21085</TotalTime>
  <Words>1614</Words>
  <Application>Microsoft Office PowerPoint</Application>
  <PresentationFormat>Экран (4:3)</PresentationFormat>
  <Paragraphs>376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</vt:lpstr>
      <vt:lpstr>Слайд 2</vt:lpstr>
      <vt:lpstr>Слайд 3</vt:lpstr>
      <vt:lpstr>Основные направления бюджетной и налоговой политики Волошинского сельского поселения на 2020-2022 годы  </vt:lpstr>
      <vt:lpstr>Основные приоритеты Волошинского сельского поселения </vt:lpstr>
      <vt:lpstr>Слайд 6</vt:lpstr>
      <vt:lpstr>Основные характеристики проекта  бюджета Волошинского сельского поселения Миллеровского района  на 2021-2023 годы</vt:lpstr>
      <vt:lpstr>Основные параметры бюджета Волошинского сельского поселения Миллеровского района на 2021 год</vt:lpstr>
      <vt:lpstr>Динамика доходов бюджета Волошинского сельского поселения Миллеровского района, (общий объем доходов бюджета на 2021 год будет увеличен, после принятия областного закона об областном бюджете на 2021-2023 года во 2-м чтении)</vt:lpstr>
      <vt:lpstr>Собственные доходы  бюджета Волошинского сельского поселения Миллеровского района</vt:lpstr>
      <vt:lpstr>Слайд 11</vt:lpstr>
      <vt:lpstr>Динамика поступлений  налога на доходы физических лиц  в бюджет Волошинского сельского поселения Миллеровского района</vt:lpstr>
      <vt:lpstr>Безвозмездные поступления из областного бюджета</vt:lpstr>
      <vt:lpstr>Слайд 14</vt:lpstr>
      <vt:lpstr>Динамика расходов  бюджета Волошинского сельского поселения Миллеровского района</vt:lpstr>
      <vt:lpstr>Расходы бюджета Волошинского сельского поселения Миллеровского района в 2021 году 20 721,3тыс. рублей</vt:lpstr>
      <vt:lpstr>Расходы бюджета Волошинского сельского поселения Миллеровского района на социальную сферу в 2021 году – 7 280,3(* после принятия областного бюджета на 2021 -2023 годы, расходы на социальную сферу в 2021 году будут уточнены)</vt:lpstr>
      <vt:lpstr>Структура расходов по разделу «Культура, кинематография» на 2021 год           </vt:lpstr>
      <vt:lpstr>Слайд 19</vt:lpstr>
      <vt:lpstr>Слайд 20</vt:lpstr>
      <vt:lpstr>Слайд 21</vt:lpstr>
      <vt:lpstr>Расходы бюджета Волошинского сельского поселения Миллеровского района, формируемые в рамках муниципальных программ Волошинского сельского поселения, и непрограмные расходы </vt:lpstr>
      <vt:lpstr>Структура расходов по муниципальным программам Волошинского сельского поселения в 2021году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2188</cp:revision>
  <dcterms:created xsi:type="dcterms:W3CDTF">2011-10-21T12:19:44Z</dcterms:created>
  <dcterms:modified xsi:type="dcterms:W3CDTF">2020-11-20T08:10:16Z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