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17"/>
  </p:notesMasterIdLst>
  <p:handoutMasterIdLst>
    <p:handoutMasterId r:id="rId18"/>
  </p:handoutMasterIdLst>
  <p:sldIdLst>
    <p:sldId id="896" r:id="rId5"/>
    <p:sldId id="897" r:id="rId6"/>
    <p:sldId id="1202" r:id="rId7"/>
    <p:sldId id="1166" r:id="rId8"/>
    <p:sldId id="1609" r:id="rId9"/>
    <p:sldId id="1170" r:id="rId10"/>
    <p:sldId id="1201" r:id="rId11"/>
    <p:sldId id="1610" r:id="rId12"/>
    <p:sldId id="1612" r:id="rId13"/>
    <p:sldId id="1613" r:id="rId14"/>
    <p:sldId id="1593" r:id="rId15"/>
    <p:sldId id="1502" r:id="rId1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3D2FF"/>
    <a:srgbClr val="1FD15A"/>
    <a:srgbClr val="CCFF33"/>
    <a:srgbClr val="95358A"/>
    <a:srgbClr val="99FF66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11"/>
          <c:w val="0.83528284203826897"/>
          <c:h val="0.73531463511920003"/>
        </c:manualLayout>
      </c:layout>
      <c:bar3DChart>
        <c:barDir val="col"/>
        <c:grouping val="stacked"/>
        <c:dLbls/>
        <c:shape val="box"/>
        <c:axId val="76567296"/>
        <c:axId val="76569216"/>
        <c:axId val="0"/>
      </c:bar3DChart>
      <c:catAx>
        <c:axId val="76567296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569216"/>
        <c:crosses val="autoZero"/>
        <c:auto val="1"/>
        <c:lblAlgn val="ctr"/>
        <c:lblOffset val="10"/>
        <c:tickMarkSkip val="1"/>
      </c:catAx>
      <c:valAx>
        <c:axId val="76569216"/>
        <c:scaling>
          <c:orientation val="minMax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567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307300717338412"/>
          <c:y val="0.88011096172559267"/>
          <c:w val="0.48302651440935507"/>
          <c:h val="9.5914669160755764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11"/>
          <c:w val="0.83528284203826897"/>
          <c:h val="0.73531463511920003"/>
        </c:manualLayout>
      </c:layout>
      <c:bar3DChart>
        <c:barDir val="col"/>
        <c:grouping val="stacked"/>
        <c:dLbls/>
        <c:shape val="box"/>
        <c:axId val="76769920"/>
        <c:axId val="87839488"/>
        <c:axId val="0"/>
      </c:bar3DChart>
      <c:catAx>
        <c:axId val="76769920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839488"/>
        <c:crosses val="autoZero"/>
        <c:auto val="1"/>
        <c:lblAlgn val="ctr"/>
        <c:lblOffset val="10"/>
        <c:tickMarkSkip val="1"/>
      </c:catAx>
      <c:valAx>
        <c:axId val="87839488"/>
        <c:scaling>
          <c:orientation val="minMax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769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307300717338412"/>
          <c:y val="0.88011096172559256"/>
          <c:w val="0.48302651440935507"/>
          <c:h val="9.5914669160755764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14"/>
          <c:h val="0.75000325843282933"/>
        </c:manualLayout>
      </c:layout>
      <c:bar3DChart>
        <c:barDir val="col"/>
        <c:grouping val="standard"/>
        <c:dLbls/>
        <c:shape val="pyramid"/>
        <c:axId val="82097280"/>
        <c:axId val="82098816"/>
        <c:axId val="82076544"/>
      </c:bar3DChart>
      <c:catAx>
        <c:axId val="82097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82098816"/>
        <c:crosses val="autoZero"/>
        <c:auto val="1"/>
        <c:lblAlgn val="ctr"/>
        <c:lblOffset val="100"/>
      </c:catAx>
      <c:valAx>
        <c:axId val="82098816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82097280"/>
        <c:crosses val="autoZero"/>
        <c:crossBetween val="between"/>
        <c:majorUnit val="50"/>
      </c:valAx>
      <c:serAx>
        <c:axId val="82076544"/>
        <c:scaling>
          <c:orientation val="minMax"/>
        </c:scaling>
        <c:axPos val="b"/>
        <c:tickLblPos val="nextTo"/>
        <c:crossAx val="82098816"/>
        <c:crosses val="autoZero"/>
      </c:ser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61E-2"/>
          <c:w val="0.95494344220188876"/>
          <c:h val="0.88990155623976364"/>
        </c:manualLayout>
      </c:layout>
      <c:barChart>
        <c:barDir val="col"/>
        <c:grouping val="clustered"/>
        <c:dLbls/>
        <c:gapWidth val="124"/>
        <c:axId val="82241024"/>
        <c:axId val="82242560"/>
      </c:barChart>
      <c:catAx>
        <c:axId val="822410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82242560"/>
        <c:crosses val="autoZero"/>
        <c:auto val="1"/>
        <c:lblAlgn val="ctr"/>
        <c:lblOffset val="100"/>
        <c:tickLblSkip val="1"/>
        <c:tickMarkSkip val="1"/>
      </c:catAx>
      <c:valAx>
        <c:axId val="82242560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82241024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0.0517</cdr:x>
      <cdr:y>0.18643</cdr:y>
    </cdr:from>
    <cdr:to>
      <cdr:x>0.73643</cdr:x>
      <cdr:y>0.84125</cdr:y>
    </cdr:to>
    <cdr:sp macro="" textlink="">
      <cdr:nvSpPr>
        <cdr:cNvPr id="3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7544" y="867484"/>
          <a:ext cx="6192688" cy="30469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Бюджетная грамотность.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Формирование знаний и навыков оперирования информацией о бюджете.</a:t>
          </a:r>
        </a:p>
        <a:p xmlns:a="http://schemas.openxmlformats.org/drawingml/2006/main">
          <a:r>
            <a: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Сохранность и контроль. </a:t>
          </a:r>
          <a:r>
            <a: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Эффективный общественный контроль и бережная эксплуатация созданных объектов муниципальной и общественной инфраструктуры</a:t>
          </a:r>
          <a:r>
            <a: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0.74743</cdr:y>
    </cdr:to>
    <cdr:sp macro="" textlink="">
      <cdr:nvSpPr>
        <cdr:cNvPr id="3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6192688" cy="3477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Воспитание «ответственного гражданина»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через поддержку местных гражданских инициатив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Главная цель этого механизма – изменение менталитета граждан, включение в общественную жизнь, приучение к ответственности за место проживания, воспитание чувств хозяина. </a:t>
          </a:r>
        </a:p>
        <a:p xmlns:a="http://schemas.openxmlformats.org/drawingml/2006/main">
          <a:r>
            <a: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Вовлечение </a:t>
          </a:r>
          <a:r>
            <a: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граждан и бизнеса в </a:t>
          </a:r>
          <a:r>
            <a:rPr lang="ru-RU" sz="20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и участие в реализации проектов</a:t>
          </a:r>
          <a:r>
            <a: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 xmlns:a="http://schemas.openxmlformats.org/drawingml/2006/main">
          <a:r>
            <a: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Внедрение </a:t>
          </a:r>
          <a:r>
            <a: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демократических бюджетных процедур в систему муниципального управления как один из способов профилактики протестных настроений</a:t>
          </a:r>
          <a:r>
            <a: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0.07049</cdr:x>
      <cdr:y>0.03703</cdr:y>
    </cdr:from>
    <cdr:to>
      <cdr:x>0.95176</cdr:x>
      <cdr:y>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62360" y="166986"/>
          <a:ext cx="8280920" cy="434213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 smtClean="0">
              <a:solidFill>
                <a:srgbClr val="002060"/>
              </a:solidFill>
            </a:rPr>
            <a:t>Бюджет субъекта</a:t>
          </a:r>
          <a:endParaRPr lang="ru-RU" sz="3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0.50577</cdr:x>
      <cdr:y>0.56402</cdr:y>
    </cdr:from>
    <cdr:to>
      <cdr:x>0.8123</cdr:x>
      <cdr:y>0.91026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752527" y="2543248"/>
          <a:ext cx="2880321" cy="156120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2800" b="1" dirty="0" smtClean="0"/>
            <a:t>Местный бюджет</a:t>
          </a:r>
          <a:endParaRPr lang="ru-RU" sz="2800" b="1" dirty="0"/>
        </a:p>
      </cdr:txBody>
    </cdr:sp>
  </cdr:relSizeAnchor>
  <cdr:relSizeAnchor xmlns:cdr="http://schemas.openxmlformats.org/drawingml/2006/chartDrawing">
    <cdr:from>
      <cdr:x>0.2299</cdr:x>
      <cdr:y>0.67581</cdr:y>
    </cdr:from>
    <cdr:to>
      <cdr:x>0.59382</cdr:x>
      <cdr:y>1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160240" y="3047304"/>
          <a:ext cx="3419649" cy="146181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Спонсорская помощь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0.3387</cdr:x>
      <cdr:y>0.89938</cdr:y>
    </cdr:from>
    <cdr:to>
      <cdr:x>0.7142</cdr:x>
      <cdr:y>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3182640" y="4055417"/>
          <a:ext cx="3528392" cy="45370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/>
            <a:t>Вклад населения</a:t>
          </a: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19.12.2019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19.12.2019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19.12.2019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776863" cy="51215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i="1" spc="150" dirty="0" err="1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805264"/>
            <a:ext cx="8964488" cy="105273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Информационно-разъяснительный материал для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566960"/>
            <a:ext cx="60861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endParaRPr lang="ru-RU" sz="40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endParaRPr lang="ru-RU" sz="40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Инициативное</a:t>
            </a:r>
          </a:p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бюджетирование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тыс. </a:t>
            </a:r>
            <a:r>
              <a:rPr lang="ru-RU" sz="14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6237"/>
            <a:ext cx="9144000" cy="103653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Источники финансирования проектов инициативного бюджетирования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2090255"/>
              </p:ext>
            </p:extLst>
          </p:nvPr>
        </p:nvGraphicFramePr>
        <p:xfrm>
          <a:off x="107504" y="1864147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48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важен вклад населения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1835696" y="2780928"/>
            <a:ext cx="6336704" cy="809240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920880" cy="41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Отбору населением наиболее приоритетной проблемы;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1835696" y="3857228"/>
            <a:ext cx="5976664" cy="723900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Более эффективному решению проблемы</a:t>
            </a:r>
            <a:r>
              <a:rPr lang="ru-RU" sz="2000" b="1" dirty="0" smtClean="0"/>
              <a:t>;</a:t>
            </a:r>
            <a:endParaRPr lang="en-US" sz="2000" b="1" dirty="0"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50359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tIns="36000" rIns="0" bIns="36000">
            <a:spAutoFit/>
            <a:flatTx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Вклад населения способствует:</a:t>
            </a: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1835696" y="5016078"/>
            <a:ext cx="6120680" cy="71717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63688" y="501607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Повышению активности различных групп населения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83568" y="2780928"/>
            <a:ext cx="792088" cy="809240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683568" y="3861048"/>
            <a:ext cx="792088" cy="720080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683568" y="5016078"/>
            <a:ext cx="792088" cy="71717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112298"/>
            <a:ext cx="8424936" cy="6413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33843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 ГОТОВЫ К УЧАСТИЮ В ПРОЕКТАХ ИНИЦИАТИВНОГО БЮДЖЕТИРОВАНИЯ?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843696328"/>
              </p:ext>
            </p:extLst>
          </p:nvPr>
        </p:nvGraphicFramePr>
        <p:xfrm>
          <a:off x="323528" y="213285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653" y="3438469"/>
            <a:ext cx="4752528" cy="3564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8884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/>
              <a:t>Инициативное бюджетирование-это актуально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491480"/>
            <a:ext cx="3672408" cy="228944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Инициативное бюджетирование (ИБ)- форма участия в решении вопросов местного посредством определения и выбора направлений расходования бюджетных средств.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2852936"/>
            <a:ext cx="3744416" cy="374441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инициативного бюджетирования: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-решаются наиболее актуальные проблемы;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-инициируется участие граждан в решении проблем местного значения через работу в проектных командах, голосование при определении приоритетов расходования бюджетных средств и т.д.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Инициативное бюджетирование – это: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39488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33855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представителей власти;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539552" y="3140968"/>
            <a:ext cx="7165304" cy="50405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публичное обсуждение с участием граждан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39552" y="2599748"/>
            <a:ext cx="6912768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серийный (ежегодно повторяющийся) процесс реализации;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645024"/>
            <a:ext cx="8316416" cy="936104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9552" y="3861048"/>
            <a:ext cx="727280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публичной отчетности;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33855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обсуждение бюджетных вопросов;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3" y="4725144"/>
            <a:ext cx="7785249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900099" cy="554579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9" y="1988840"/>
            <a:ext cx="936104" cy="482570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2471410"/>
            <a:ext cx="864097" cy="470956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645024"/>
            <a:ext cx="1080120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653136"/>
            <a:ext cx="936104" cy="6480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9552" y="4725144"/>
            <a:ext cx="727280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участие граждан в реализации проектов: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31540" y="5301208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5373216"/>
            <a:ext cx="741682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устроенность практик в административный и бюджетный процесс.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301208"/>
            <a:ext cx="1044623" cy="692696"/>
          </a:xfrm>
          <a:prstGeom prst="rect">
            <a:avLst/>
          </a:prstGeom>
        </p:spPr>
      </p:pic>
      <p:pic>
        <p:nvPicPr>
          <p:cNvPr id="24" name="Рисунок 23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8696" y="3098412"/>
            <a:ext cx="864097" cy="474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29980"/>
            <a:ext cx="9144000" cy="3507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Идеология инициативного бюджетно бюджетирования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052736"/>
            <a:ext cx="8568952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Цель: поддержка жителей в решении вопросов местного значения: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844824"/>
            <a:ext cx="8712968" cy="28083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жителей в определении проектов инициативного бюджетирования, их реализацию и контроль;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открытости и эффективности расходования бюджетных средств;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открытости деятельности органов местного самоуправления;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взаимодействия органов местного самоуправления и населения;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общественного контроля за деятельностью органов местного самоуправления.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buAutoNum type="arabicPeriod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733256"/>
            <a:ext cx="81369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Сфера реализации: вопросы местного значения (согласно ст.16 Федерального закона от 06.10.2003 № 131-ФЗ «Об общих принципах организации местного самоуправления в Российской Федерации».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4725144"/>
            <a:ext cx="8352928" cy="7920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Участники: жители, индивидуальные предприниматели, юридические лица, общественные организации, осуществляющие свою деятельность на территории поселения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Эффекты внедрения инициативного бюджетирования</a:t>
            </a:r>
            <a:endParaRPr lang="ru-RU" sz="2500" b="1" dirty="0" smtClean="0">
              <a:solidFill>
                <a:srgbClr val="1FD15A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Экономические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940152" y="1242839"/>
            <a:ext cx="266429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endParaRPr lang="ru-RU" sz="1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00615" y="1829361"/>
            <a:ext cx="3883353" cy="107284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Повышение эффективности расходования бюджетных средств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00614" y="4437112"/>
            <a:ext cx="3883354" cy="10081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Привлечение дополнительного финансирования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00614" y="3068960"/>
            <a:ext cx="3883353" cy="108012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Повышение сохранности реализованных проектов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076056" y="1843084"/>
            <a:ext cx="3658070" cy="7218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Формирование лояльности граждан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3789041"/>
            <a:ext cx="3658070" cy="6480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Повышение уровня доверия к власти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104444" y="4653136"/>
            <a:ext cx="3658070" cy="79208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Активизация участия населения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076056" y="2852937"/>
            <a:ext cx="3658070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Рост вовлечения граждан в бюджетный процесс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4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843809" y="620688"/>
            <a:ext cx="6048672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эффекты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1693081"/>
              </p:ext>
            </p:extLst>
          </p:nvPr>
        </p:nvGraphicFramePr>
        <p:xfrm>
          <a:off x="179512" y="1772816"/>
          <a:ext cx="8677469" cy="4389120"/>
        </p:xfrm>
        <a:graphic>
          <a:graphicData uri="http://schemas.openxmlformats.org/drawingml/2006/table">
            <a:tbl>
              <a:tblPr/>
              <a:tblGrid>
                <a:gridCol w="2484782"/>
                <a:gridCol w="6192687"/>
              </a:tblGrid>
              <a:tr h="774630"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Приоритезация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проблем.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Выбор гражданами приоритетных проектов, решающих наиболее острые проблемы поселения, выбранные самими гражданами, как инструмент оптимизации бюджетных расходов.</a:t>
                      </a:r>
                      <a:endParaRPr kumimoji="0" lang="ru-RU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Финансовый ресурс.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Появляется дополнительный ресурс решения вопросов местного значения и альтернатива неработающему институту самообложения</a:t>
                      </a:r>
                      <a:r>
                        <a:rPr kumimoji="0" lang="ru-RU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граждан.</a:t>
                      </a:r>
                      <a:endParaRPr kumimoji="0" lang="ru-RU" sz="24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Экономия бюджетных средств.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Снижается стоимость объектов за счет участия граждан в подготовке проектной документации и реализации проектов.</a:t>
                      </a:r>
                      <a:endParaRPr kumimoji="0" lang="ru-RU" sz="24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Управленческие и институциональные эффекты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889080003"/>
              </p:ext>
            </p:extLst>
          </p:nvPr>
        </p:nvGraphicFramePr>
        <p:xfrm>
          <a:off x="0" y="1556792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44824"/>
            <a:ext cx="2592288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Социальные эффекты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59552824"/>
              </p:ext>
            </p:extLst>
          </p:nvPr>
        </p:nvGraphicFramePr>
        <p:xfrm>
          <a:off x="2627784" y="1462472"/>
          <a:ext cx="61926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368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инициативного бюджетирования</a:t>
            </a:r>
            <a:endParaRPr lang="ru-RU" sz="32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84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конкурсность</a:t>
            </a:r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57496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62670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tIns="36000" rIns="0" bIns="36000">
            <a:spAutoFit/>
            <a:flatTx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открытость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Равенство возможностей для всех участников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441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20556</TotalTime>
  <Words>549</Words>
  <Application>Microsoft Office PowerPoint</Application>
  <PresentationFormat>Экран (4:3)</PresentationFormat>
  <Paragraphs>105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10195094</vt:lpstr>
      <vt:lpstr>3_Городская</vt:lpstr>
      <vt:lpstr>4_Городская</vt:lpstr>
      <vt:lpstr>19_Городская</vt:lpstr>
      <vt:lpstr>Администрация Волошинского сельского поселения   </vt:lpstr>
      <vt:lpstr>Слайд 2</vt:lpstr>
      <vt:lpstr>Слайд 3</vt:lpstr>
      <vt:lpstr>Идеология инициативного бюджетно бюджетирования</vt:lpstr>
      <vt:lpstr>Эффекты внедрения инициативного бюджетирования</vt:lpstr>
      <vt:lpstr>Экономические эффекты</vt:lpstr>
      <vt:lpstr>Управленческие и институциональные эффекты</vt:lpstr>
      <vt:lpstr>Социальные эффекты</vt:lpstr>
      <vt:lpstr>Слайд 9</vt:lpstr>
      <vt:lpstr>Источники финансирования проектов инициативного бюджетирования</vt:lpstr>
      <vt:lpstr>Слайд 11</vt:lpstr>
      <vt:lpstr>ВЫ ГОТОВЫ К УЧАСТИЮ В ПРОЕКТАХ ИНИЦИАТИВНОГО БЮДЖЕТИРОВАНИЯ?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2145</cp:revision>
  <dcterms:created xsi:type="dcterms:W3CDTF">2011-10-21T12:19:44Z</dcterms:created>
  <dcterms:modified xsi:type="dcterms:W3CDTF">2019-12-19T08:33:51Z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