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56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5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535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56E-2"/>
                  <c:y val="-5.4586986195067936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5414.4</c:v>
                </c:pt>
                <c:pt idx="1">
                  <c:v>5237.8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15138.8</c:v>
                </c:pt>
                <c:pt idx="1">
                  <c:v>15119.2</c:v>
                </c:pt>
              </c:numCache>
            </c:numRef>
          </c:val>
        </c:ser>
        <c:shape val="box"/>
        <c:axId val="167340672"/>
        <c:axId val="167362944"/>
        <c:axId val="0"/>
      </c:bar3DChart>
      <c:catAx>
        <c:axId val="16734067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362944"/>
        <c:crosses val="autoZero"/>
        <c:auto val="1"/>
        <c:lblAlgn val="ctr"/>
        <c:lblOffset val="100"/>
        <c:tickLblSkip val="1"/>
        <c:tickMarkSkip val="1"/>
      </c:catAx>
      <c:valAx>
        <c:axId val="167362944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34067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487E-2"/>
          <c:y val="0.86988663900468566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14"/>
          <c:h val="0.750003258432831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197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17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Бюджет 2020 год</c:v>
                </c:pt>
                <c:pt idx="1">
                  <c:v> Бюджет 2021 год</c:v>
                </c:pt>
                <c:pt idx="2">
                  <c:v>Бюджет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5237.8</c:v>
                </c:pt>
                <c:pt idx="1">
                  <c:v>5418.6</c:v>
                </c:pt>
                <c:pt idx="2">
                  <c:v>5651.7</c:v>
                </c:pt>
              </c:numCache>
            </c:numRef>
          </c:val>
        </c:ser>
        <c:shape val="box"/>
        <c:axId val="167767040"/>
        <c:axId val="167772928"/>
        <c:axId val="0"/>
      </c:bar3DChart>
      <c:catAx>
        <c:axId val="167767040"/>
        <c:scaling>
          <c:orientation val="minMax"/>
        </c:scaling>
        <c:axPos val="b"/>
        <c:numFmt formatCode="General" sourceLinked="1"/>
        <c:tickLblPos val="nextTo"/>
        <c:crossAx val="167772928"/>
        <c:crosses val="autoZero"/>
        <c:auto val="1"/>
        <c:lblAlgn val="ctr"/>
        <c:lblOffset val="100"/>
      </c:catAx>
      <c:valAx>
        <c:axId val="16777292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6776704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1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403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809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31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63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1235.4000000000001</c:v>
                </c:pt>
                <c:pt idx="1">
                  <c:v>3138.4</c:v>
                </c:pt>
                <c:pt idx="2">
                  <c:v>185.9</c:v>
                </c:pt>
                <c:pt idx="3">
                  <c:v>559.20000000000005</c:v>
                </c:pt>
                <c:pt idx="4">
                  <c:v>53.1</c:v>
                </c:pt>
                <c:pt idx="5">
                  <c:v>46.7</c:v>
                </c:pt>
                <c:pt idx="6">
                  <c:v>19.100000000000001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Бюджет 2020 год</c:v>
                </c:pt>
                <c:pt idx="2">
                  <c:v>Бюджет 2021 год</c:v>
                </c:pt>
                <c:pt idx="3">
                  <c:v>Бюджет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1067.2</c:v>
                </c:pt>
                <c:pt idx="1">
                  <c:v>1235.4000000000001</c:v>
                </c:pt>
                <c:pt idx="2">
                  <c:v>1302.0999999999999</c:v>
                </c:pt>
                <c:pt idx="3">
                  <c:v>1367.2</c:v>
                </c:pt>
              </c:numCache>
            </c:numRef>
          </c:val>
        </c:ser>
        <c:axId val="170837888"/>
        <c:axId val="170836352"/>
      </c:barChart>
      <c:valAx>
        <c:axId val="170836352"/>
        <c:scaling>
          <c:orientation val="minMax"/>
        </c:scaling>
        <c:delete val="1"/>
        <c:axPos val="b"/>
        <c:numFmt formatCode="#,##0.0" sourceLinked="1"/>
        <c:tickLblPos val="none"/>
        <c:crossAx val="170837888"/>
        <c:crosses val="autoZero"/>
        <c:crossBetween val="between"/>
        <c:majorUnit val="5000"/>
      </c:valAx>
      <c:catAx>
        <c:axId val="170837888"/>
        <c:scaling>
          <c:orientation val="minMax"/>
        </c:scaling>
        <c:axPos val="l"/>
        <c:numFmt formatCode="General" sourceLinked="1"/>
        <c:tickLblPos val="nextTo"/>
        <c:crossAx val="170836352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691E-2"/>
          <c:y val="0"/>
          <c:w val="0.954943442201891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74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34E-2"/>
                  <c:y val="-0.19851987380802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15 301,5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Бюджет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15138.8</c:v>
                </c:pt>
                <c:pt idx="1">
                  <c:v>15454.4</c:v>
                </c:pt>
              </c:numCache>
            </c:numRef>
          </c:val>
        </c:ser>
        <c:gapWidth val="124"/>
        <c:gapDepth val="165"/>
        <c:shape val="box"/>
        <c:axId val="167372672"/>
        <c:axId val="167498496"/>
        <c:axId val="0"/>
      </c:bar3DChart>
      <c:catAx>
        <c:axId val="1673726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98496"/>
        <c:crosses val="autoZero"/>
        <c:auto val="1"/>
        <c:lblAlgn val="ctr"/>
        <c:lblOffset val="100"/>
        <c:tickLblSkip val="1"/>
        <c:tickMarkSkip val="1"/>
      </c:catAx>
      <c:valAx>
        <c:axId val="1674984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673726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5 348,3</c:v>
                  </c:pt>
                  <c:pt idx="1">
                    <c:v>203,5</c:v>
                  </c:pt>
                  <c:pt idx="2">
                    <c:v>58,6</c:v>
                  </c:pt>
                  <c:pt idx="3">
                    <c:v>2 795,7</c:v>
                  </c:pt>
                  <c:pt idx="4">
                    <c:v>23,0</c:v>
                  </c:pt>
                  <c:pt idx="5">
                    <c:v>6 569,6</c:v>
                  </c:pt>
                  <c:pt idx="6">
                    <c:v>302,8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7"/>
                <c:pt idx="0">
                  <c:v>5348.3</c:v>
                </c:pt>
                <c:pt idx="1">
                  <c:v>203.5</c:v>
                </c:pt>
                <c:pt idx="2">
                  <c:v>58.6</c:v>
                </c:pt>
                <c:pt idx="3">
                  <c:v>2795.7</c:v>
                </c:pt>
                <c:pt idx="4">
                  <c:v>23</c:v>
                </c:pt>
                <c:pt idx="5">
                  <c:v>6569.6</c:v>
                </c:pt>
                <c:pt idx="6">
                  <c:v>302.8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5 348,3</c:v>
                  </c:pt>
                  <c:pt idx="1">
                    <c:v>203,5</c:v>
                  </c:pt>
                  <c:pt idx="2">
                    <c:v>58,6</c:v>
                  </c:pt>
                  <c:pt idx="3">
                    <c:v>2 795,7</c:v>
                  </c:pt>
                  <c:pt idx="4">
                    <c:v>23,0</c:v>
                  </c:pt>
                  <c:pt idx="5">
                    <c:v>6 569,6</c:v>
                  </c:pt>
                  <c:pt idx="6">
                    <c:v>302,8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7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6"/>
          <c:y val="2.3542828669010814E-3"/>
          <c:w val="0.40541456109799456"/>
          <c:h val="0.8631312629485568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6128,0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11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6574.3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6 895,4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7042.9</c:v>
                </c:pt>
              </c:numCache>
            </c:numRef>
          </c:val>
        </c:ser>
        <c:axId val="167571456"/>
        <c:axId val="167715968"/>
      </c:barChart>
      <c:catAx>
        <c:axId val="167571456"/>
        <c:scaling>
          <c:orientation val="minMax"/>
        </c:scaling>
        <c:delete val="1"/>
        <c:axPos val="b"/>
        <c:tickLblPos val="none"/>
        <c:crossAx val="167715968"/>
        <c:crosses val="autoZero"/>
        <c:auto val="1"/>
        <c:lblAlgn val="ctr"/>
        <c:lblOffset val="100"/>
      </c:catAx>
      <c:valAx>
        <c:axId val="16771596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7571456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19E-3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5833333333333684E-2"/>
                  <c:y val="4.544446114319686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68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2"/>
                <c:pt idx="0">
                  <c:v>Расходы на обеспечение деятельности муниципальных учреждений - 6359,6</c:v>
                </c:pt>
                <c:pt idx="1">
                  <c:v>Мероприятия по организации и проведению конкурсов, торжественных и иных мероприятий - 210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6359.6</c:v>
                </c:pt>
                <c:pt idx="1">
                  <c:v>210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93"/>
          <c:y val="9.0006333598128027E-2"/>
          <c:w val="0.33750000000000152"/>
          <c:h val="0.85175086416042523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592"/>
          <c:h val="0.88368579627999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798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6 895,4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45,9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499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8 119,4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7042.9</c:v>
                </c:pt>
                <c:pt idx="1">
                  <c:v>8119.4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85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года, утвержденный распоряжением Администрации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1 235,4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9 876,9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46,7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3 138,4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559,2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65,8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#1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#1"/>
    <dgm:cxn modelId="{AA8A9375-BA7C-490A-887B-16AFF75BCB21}" type="presOf" srcId="{E313B81E-1751-4C21-8155-E4E5788F26D3}" destId="{ECE55AF3-693F-4ADA-963D-E4F57667994B}" srcOrd="1" destOrd="0" presId="urn:microsoft.com/office/officeart/2005/8/layout/vList4#1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#1"/>
    <dgm:cxn modelId="{F5F80519-95CF-4C23-A3A0-A7D4AFADDECA}" type="presOf" srcId="{8061A499-68BB-4517-AEA3-079F9BE298A5}" destId="{681E65EC-7E48-44FF-9933-C4F2C62D5FC2}" srcOrd="0" destOrd="0" presId="urn:microsoft.com/office/officeart/2005/8/layout/vList4#1"/>
    <dgm:cxn modelId="{131F11A0-DB57-4D1A-BDE1-ED72A8DA88DC}" type="presOf" srcId="{92A80C17-EBAF-4C75-853C-60185C6E6DCD}" destId="{04584B34-AFD3-49B8-81C6-EA512B6A3149}" srcOrd="1" destOrd="0" presId="urn:microsoft.com/office/officeart/2005/8/layout/vList4#1"/>
    <dgm:cxn modelId="{A3FAC7A1-B3BE-45A2-87E9-CD2BA5F80D77}" type="presOf" srcId="{A634D5C1-EA40-4D2D-B030-432525DEB3F0}" destId="{6B78BFB6-B085-4E83-8D6D-AE7A0A20DC71}" srcOrd="1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#1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#1"/>
    <dgm:cxn modelId="{719B3A26-860B-4DA9-9F80-13D35D0C6F84}" type="presOf" srcId="{227A101D-8088-4F21-A936-43AB877355D2}" destId="{B17E2703-ED7C-40C1-AA5F-205C0BB9EA84}" srcOrd="0" destOrd="0" presId="urn:microsoft.com/office/officeart/2005/8/layout/vList4#1"/>
    <dgm:cxn modelId="{B874D865-7ACD-4ABF-B8AD-669332745E6B}" type="presOf" srcId="{A634D5C1-EA40-4D2D-B030-432525DEB3F0}" destId="{91F3E548-8D70-4745-8C8A-8ADEC82934CD}" srcOrd="0" destOrd="0" presId="urn:microsoft.com/office/officeart/2005/8/layout/vList4#1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#1"/>
    <dgm:cxn modelId="{90C0A1B1-5AEF-4732-AAA0-B8F71EE36C08}" type="presOf" srcId="{9589BF18-EB43-46B1-B7B8-63ADBDFDC163}" destId="{F3E8F88B-0370-448B-8D0E-D54292C8691C}" srcOrd="0" destOrd="0" presId="urn:microsoft.com/office/officeart/2005/8/layout/vList4#1"/>
    <dgm:cxn modelId="{F01CAACD-16F9-49AF-ADE1-B8B32395F0B0}" type="presOf" srcId="{9589BF18-EB43-46B1-B7B8-63ADBDFDC163}" destId="{0090A8A9-C296-4A7F-9B52-773A003D1EB8}" srcOrd="1" destOrd="0" presId="urn:microsoft.com/office/officeart/2005/8/layout/vList4#1"/>
    <dgm:cxn modelId="{B45DA5AE-3338-47A7-90F3-36336F2AE7CC}" type="presOf" srcId="{6A927675-D39F-4BD8-BEB0-AA1C3689505B}" destId="{91CBC4D3-C478-42F7-A4FD-B4B0C7A36980}" srcOrd="0" destOrd="0" presId="urn:microsoft.com/office/officeart/2005/8/layout/vList4#1"/>
    <dgm:cxn modelId="{A1CF3C5C-E21C-4D1B-9CAB-309CFBA9FB57}" type="presOf" srcId="{6A927675-D39F-4BD8-BEB0-AA1C3689505B}" destId="{0DDD2165-247B-4FBA-92C1-3FE9D74A7B3A}" srcOrd="1" destOrd="0" presId="urn:microsoft.com/office/officeart/2005/8/layout/vList4#1"/>
    <dgm:cxn modelId="{7D7CC2A9-04B3-467E-ADBB-C14F086AEE62}" type="presParOf" srcId="{B17E2703-ED7C-40C1-AA5F-205C0BB9EA84}" destId="{94272FED-D994-4743-844C-5070BB732343}" srcOrd="0" destOrd="0" presId="urn:microsoft.com/office/officeart/2005/8/layout/vList4#1"/>
    <dgm:cxn modelId="{6FAC2C90-A14F-413D-8DA2-751816672220}" type="presParOf" srcId="{94272FED-D994-4743-844C-5070BB732343}" destId="{3D57390B-957B-42E2-9EEB-3D286DE16B84}" srcOrd="0" destOrd="0" presId="urn:microsoft.com/office/officeart/2005/8/layout/vList4#1"/>
    <dgm:cxn modelId="{6BA2267D-B27B-49C9-9999-49C618A35A52}" type="presParOf" srcId="{94272FED-D994-4743-844C-5070BB732343}" destId="{DC3D1057-3911-49DC-8B4B-4F8305BF098A}" srcOrd="1" destOrd="0" presId="urn:microsoft.com/office/officeart/2005/8/layout/vList4#1"/>
    <dgm:cxn modelId="{2753154A-8992-45C9-82FB-1E8C819D67EE}" type="presParOf" srcId="{94272FED-D994-4743-844C-5070BB732343}" destId="{ECE55AF3-693F-4ADA-963D-E4F57667994B}" srcOrd="2" destOrd="0" presId="urn:microsoft.com/office/officeart/2005/8/layout/vList4#1"/>
    <dgm:cxn modelId="{378241EC-8400-4356-B9B4-35D84745F5B7}" type="presParOf" srcId="{B17E2703-ED7C-40C1-AA5F-205C0BB9EA84}" destId="{A2C514FB-D7EB-4AA8-B2BD-147960D9F9FC}" srcOrd="1" destOrd="0" presId="urn:microsoft.com/office/officeart/2005/8/layout/vList4#1"/>
    <dgm:cxn modelId="{049E6ABC-4842-4506-93AB-42362B2B6FE9}" type="presParOf" srcId="{B17E2703-ED7C-40C1-AA5F-205C0BB9EA84}" destId="{2EED2D77-DB38-4196-8382-28AF80029504}" srcOrd="2" destOrd="0" presId="urn:microsoft.com/office/officeart/2005/8/layout/vList4#1"/>
    <dgm:cxn modelId="{0257B52F-58D6-43E6-B063-E3E36A54D583}" type="presParOf" srcId="{2EED2D77-DB38-4196-8382-28AF80029504}" destId="{91F3E548-8D70-4745-8C8A-8ADEC82934CD}" srcOrd="0" destOrd="0" presId="urn:microsoft.com/office/officeart/2005/8/layout/vList4#1"/>
    <dgm:cxn modelId="{9C28D8D2-0EE7-4E3C-9692-2003137B7E12}" type="presParOf" srcId="{2EED2D77-DB38-4196-8382-28AF80029504}" destId="{B1DA30C9-5C35-42BE-9FC0-CE701078C328}" srcOrd="1" destOrd="0" presId="urn:microsoft.com/office/officeart/2005/8/layout/vList4#1"/>
    <dgm:cxn modelId="{D1AC242B-E4DC-4463-AA46-13D710794355}" type="presParOf" srcId="{2EED2D77-DB38-4196-8382-28AF80029504}" destId="{6B78BFB6-B085-4E83-8D6D-AE7A0A20DC71}" srcOrd="2" destOrd="0" presId="urn:microsoft.com/office/officeart/2005/8/layout/vList4#1"/>
    <dgm:cxn modelId="{11641BC8-604E-4738-9D49-37266BB58BA9}" type="presParOf" srcId="{B17E2703-ED7C-40C1-AA5F-205C0BB9EA84}" destId="{3E10F765-7D9D-4F2D-B2E4-8D9167EE7414}" srcOrd="3" destOrd="0" presId="urn:microsoft.com/office/officeart/2005/8/layout/vList4#1"/>
    <dgm:cxn modelId="{B5BBED2E-3DF3-4188-8F49-CDE82322174F}" type="presParOf" srcId="{B17E2703-ED7C-40C1-AA5F-205C0BB9EA84}" destId="{BBA24342-C201-4BF1-9385-E78B37BB61CC}" srcOrd="4" destOrd="0" presId="urn:microsoft.com/office/officeart/2005/8/layout/vList4#1"/>
    <dgm:cxn modelId="{0DBB22EF-C452-4A73-A0FA-DA653DB5D4CA}" type="presParOf" srcId="{BBA24342-C201-4BF1-9385-E78B37BB61CC}" destId="{91CBC4D3-C478-42F7-A4FD-B4B0C7A36980}" srcOrd="0" destOrd="0" presId="urn:microsoft.com/office/officeart/2005/8/layout/vList4#1"/>
    <dgm:cxn modelId="{5892ADED-3132-43F9-831A-40035FE2264B}" type="presParOf" srcId="{BBA24342-C201-4BF1-9385-E78B37BB61CC}" destId="{9CCB83B7-F213-4BDD-9405-3FB28B636E7B}" srcOrd="1" destOrd="0" presId="urn:microsoft.com/office/officeart/2005/8/layout/vList4#1"/>
    <dgm:cxn modelId="{360E770B-C2E5-497E-BA77-9CAAA520AEFA}" type="presParOf" srcId="{BBA24342-C201-4BF1-9385-E78B37BB61CC}" destId="{0DDD2165-247B-4FBA-92C1-3FE9D74A7B3A}" srcOrd="2" destOrd="0" presId="urn:microsoft.com/office/officeart/2005/8/layout/vList4#1"/>
    <dgm:cxn modelId="{FEBF3CC0-5B66-4CB4-B22A-C32F83B148D6}" type="presParOf" srcId="{B17E2703-ED7C-40C1-AA5F-205C0BB9EA84}" destId="{15318DE6-11B1-4DE6-8C56-632BEABAC17A}" srcOrd="5" destOrd="0" presId="urn:microsoft.com/office/officeart/2005/8/layout/vList4#1"/>
    <dgm:cxn modelId="{344D2569-8BA3-4761-AED9-9A14FF7B3080}" type="presParOf" srcId="{B17E2703-ED7C-40C1-AA5F-205C0BB9EA84}" destId="{7D4D5190-7A99-4EE3-BF13-894BFF6BFA1A}" srcOrd="6" destOrd="0" presId="urn:microsoft.com/office/officeart/2005/8/layout/vList4#1"/>
    <dgm:cxn modelId="{73CDDEC7-67F7-4BC3-9D1C-7D0835A3EB9D}" type="presParOf" srcId="{7D4D5190-7A99-4EE3-BF13-894BFF6BFA1A}" destId="{681E65EC-7E48-44FF-9933-C4F2C62D5FC2}" srcOrd="0" destOrd="0" presId="urn:microsoft.com/office/officeart/2005/8/layout/vList4#1"/>
    <dgm:cxn modelId="{913DF269-EDB5-4C52-AE07-80C6C2D01B02}" type="presParOf" srcId="{7D4D5190-7A99-4EE3-BF13-894BFF6BFA1A}" destId="{7DE197FE-AADA-44C3-8B2B-CF16D12E116A}" srcOrd="1" destOrd="0" presId="urn:microsoft.com/office/officeart/2005/8/layout/vList4#1"/>
    <dgm:cxn modelId="{07A27176-322B-437E-A08A-ACF966202751}" type="presParOf" srcId="{7D4D5190-7A99-4EE3-BF13-894BFF6BFA1A}" destId="{15C59F69-595E-4B67-B539-081BDD40D04C}" srcOrd="2" destOrd="0" presId="urn:microsoft.com/office/officeart/2005/8/layout/vList4#1"/>
    <dgm:cxn modelId="{7251D960-D220-4AA9-8247-498A0B138401}" type="presParOf" srcId="{B17E2703-ED7C-40C1-AA5F-205C0BB9EA84}" destId="{6AFA3499-CF7C-4437-BB77-60DAFC4E26ED}" srcOrd="7" destOrd="0" presId="urn:microsoft.com/office/officeart/2005/8/layout/vList4#1"/>
    <dgm:cxn modelId="{8368B452-AFEE-4011-BA61-44C54FCDD88B}" type="presParOf" srcId="{B17E2703-ED7C-40C1-AA5F-205C0BB9EA84}" destId="{317D7124-08A2-469C-BA0D-DCF723738D7B}" srcOrd="8" destOrd="0" presId="urn:microsoft.com/office/officeart/2005/8/layout/vList4#1"/>
    <dgm:cxn modelId="{33423D99-B288-46BC-BEF3-123B2B37F6D9}" type="presParOf" srcId="{317D7124-08A2-469C-BA0D-DCF723738D7B}" destId="{5C87ECB8-0354-4678-BA4B-C4AB6AB03D33}" srcOrd="0" destOrd="0" presId="urn:microsoft.com/office/officeart/2005/8/layout/vList4#1"/>
    <dgm:cxn modelId="{362D4D7A-20C4-45C8-B85C-B71B65005AA9}" type="presParOf" srcId="{317D7124-08A2-469C-BA0D-DCF723738D7B}" destId="{270CDFB7-A95F-4ACC-990C-FA9D48B7CFC6}" srcOrd="1" destOrd="0" presId="urn:microsoft.com/office/officeart/2005/8/layout/vList4#1"/>
    <dgm:cxn modelId="{ED8AAF61-0C4A-4CBD-843C-0E6823451DC4}" type="presParOf" srcId="{317D7124-08A2-469C-BA0D-DCF723738D7B}" destId="{6DFF61F0-EA10-4DBC-AD1D-6A6BE5E0F898}" srcOrd="2" destOrd="0" presId="urn:microsoft.com/office/officeart/2005/8/layout/vList4#1"/>
    <dgm:cxn modelId="{33E36032-BB62-4AC1-B34B-E539709ABA84}" type="presParOf" srcId="{B17E2703-ED7C-40C1-AA5F-205C0BB9EA84}" destId="{8B7A616D-E738-439B-9217-230A02233FE8}" srcOrd="9" destOrd="0" presId="urn:microsoft.com/office/officeart/2005/8/layout/vList4#1"/>
    <dgm:cxn modelId="{220FF184-F8B4-45F3-ACD8-2FB617706E22}" type="presParOf" srcId="{B17E2703-ED7C-40C1-AA5F-205C0BB9EA84}" destId="{712BDC1E-CA2D-4B05-B9F9-47FDD7A8558E}" srcOrd="10" destOrd="0" presId="urn:microsoft.com/office/officeart/2005/8/layout/vList4#1"/>
    <dgm:cxn modelId="{B0FCFF8F-D722-4637-99DC-1F4C5E74980F}" type="presParOf" srcId="{712BDC1E-CA2D-4B05-B9F9-47FDD7A8558E}" destId="{F3E8F88B-0370-448B-8D0E-D54292C8691C}" srcOrd="0" destOrd="0" presId="urn:microsoft.com/office/officeart/2005/8/layout/vList4#1"/>
    <dgm:cxn modelId="{E9050837-C5D0-4EAB-B1C8-2D72176FF457}" type="presParOf" srcId="{712BDC1E-CA2D-4B05-B9F9-47FDD7A8558E}" destId="{0EECD78B-C0A7-434E-9ADD-45852886C17A}" srcOrd="1" destOrd="0" presId="urn:microsoft.com/office/officeart/2005/8/layout/vList4#1"/>
    <dgm:cxn modelId="{0DAA8D15-8680-4691-998A-E30BD6DD93CC}" type="presParOf" srcId="{712BDC1E-CA2D-4B05-B9F9-47FDD7A8558E}" destId="{0090A8A9-C296-4A7F-9B52-773A003D1EB8}" srcOrd="2" destOrd="0" presId="urn:microsoft.com/office/officeart/2005/8/layout/vList4#1"/>
    <dgm:cxn modelId="{D03B25F6-1861-4F81-B3C7-C62B4DE71C12}" type="presParOf" srcId="{B17E2703-ED7C-40C1-AA5F-205C0BB9EA84}" destId="{55032F77-098C-4AB4-88AE-9F2D2C8772AA}" srcOrd="11" destOrd="0" presId="urn:microsoft.com/office/officeart/2005/8/layout/vList4#1"/>
    <dgm:cxn modelId="{C765C2CE-2149-4093-8D07-3FC4A2C57EF2}" type="presParOf" srcId="{B17E2703-ED7C-40C1-AA5F-205C0BB9EA84}" destId="{99922961-B3B7-481D-98FA-DA18D32303F6}" srcOrd="12" destOrd="0" presId="urn:microsoft.com/office/officeart/2005/8/layout/vList4#1"/>
    <dgm:cxn modelId="{2591B3C8-3296-4A52-9C57-7F3C8E671CBE}" type="presParOf" srcId="{99922961-B3B7-481D-98FA-DA18D32303F6}" destId="{AF11DD5F-ABA5-4BE8-8237-3507B0BA4660}" srcOrd="0" destOrd="0" presId="urn:microsoft.com/office/officeart/2005/8/layout/vList4#1"/>
    <dgm:cxn modelId="{BD789518-90C6-4EB4-A0FD-B80C846EEFF1}" type="presParOf" srcId="{99922961-B3B7-481D-98FA-DA18D32303F6}" destId="{0B0E7E74-22FC-4D83-A5A8-B863E1A0FD16}" srcOrd="1" destOrd="0" presId="urn:microsoft.com/office/officeart/2005/8/layout/vList4#1"/>
    <dgm:cxn modelId="{9BF75274-216F-485A-9DBB-ADAA1904DD46}" type="presParOf" srcId="{99922961-B3B7-481D-98FA-DA18D32303F6}" destId="{04584B34-AFD3-49B8-81C6-EA512B6A3149}" srcOrd="2" destOrd="0" presId="urn:microsoft.com/office/officeart/2005/8/layout/vList4#1"/>
    <dgm:cxn modelId="{BD17AB1D-E195-4598-B5BD-8A125A3A17DE}" type="presParOf" srcId="{B17E2703-ED7C-40C1-AA5F-205C0BB9EA84}" destId="{311C593F-472A-4B48-B616-C96850C9B2B9}" srcOrd="13" destOrd="0" presId="urn:microsoft.com/office/officeart/2005/8/layout/vList4#1"/>
    <dgm:cxn modelId="{26FBC76B-5A4F-4B71-A7D7-949C51314735}" type="presParOf" srcId="{B17E2703-ED7C-40C1-AA5F-205C0BB9EA84}" destId="{29057C36-BCDC-42E2-BCBE-60F75850C4A0}" srcOrd="14" destOrd="0" presId="urn:microsoft.com/office/officeart/2005/8/layout/vList4#1"/>
    <dgm:cxn modelId="{99E7D41E-8389-4DC5-A254-A1558523471E}" type="presParOf" srcId="{29057C36-BCDC-42E2-BCBE-60F75850C4A0}" destId="{5FEAAE39-0500-455F-A474-9CDB68BC0363}" srcOrd="0" destOrd="0" presId="urn:microsoft.com/office/officeart/2005/8/layout/vList4#1"/>
    <dgm:cxn modelId="{480A92A7-871C-409B-9CF6-D0B9894679CD}" type="presParOf" srcId="{29057C36-BCDC-42E2-BCBE-60F75850C4A0}" destId="{9DC53EEA-7F26-4DA0-8677-5E9083705F00}" srcOrd="1" destOrd="0" presId="urn:microsoft.com/office/officeart/2005/8/layout/vList4#1"/>
    <dgm:cxn modelId="{B6F9C84C-F5C1-4C42-91C1-DE514EF11F06}" type="presParOf" srcId="{29057C36-BCDC-42E2-BCBE-60F75850C4A0}" destId="{5272555D-645E-49AB-9270-1C3AE69B8D8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302,8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203,5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2 795,7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569,6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348,3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58,6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9" destOrd="0" presId="urn:microsoft.com/office/officeart/2005/8/layout/vList4#2"/>
    <dgm:cxn modelId="{42EB6D76-EFC6-463F-ADF2-EE7963B7290C}" type="presParOf" srcId="{B17E2703-ED7C-40C1-AA5F-205C0BB9EA84}" destId="{2350E0CA-57BF-4684-AC36-EDD559365B77}" srcOrd="10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1" destOrd="0" presId="urn:microsoft.com/office/officeart/2005/8/layout/vList4#2"/>
    <dgm:cxn modelId="{1B95B638-D6D0-4979-B7DB-ECF87C24B7C4}" type="presParOf" srcId="{B17E2703-ED7C-40C1-AA5F-205C0BB9EA84}" destId="{93412BED-D256-4B5C-85BD-072070082E6B}" srcOrd="12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года,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1 235,4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559,2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9 876,9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3 138,4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53,1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46,7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65,8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302,8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0"/>
        <a:ext cx="2871816" cy="661098"/>
      </dsp:txXfrm>
    </dsp:sp>
    <dsp:sp modelId="{8742C5EE-2DD0-46E4-AB75-87A4D25F8D62}">
      <dsp:nvSpPr>
        <dsp:cNvPr id="0" name=""/>
        <dsp:cNvSpPr/>
      </dsp:nvSpPr>
      <dsp:spPr>
        <a:xfrm>
          <a:off x="66109" y="66109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35254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sp:txBody>
      <dsp:txXfrm>
        <a:off x="800591" y="735254"/>
        <a:ext cx="2871816" cy="661098"/>
      </dsp:txXfrm>
    </dsp:sp>
    <dsp:sp modelId="{DC3D1057-3911-49DC-8B4B-4F8305BF098A}">
      <dsp:nvSpPr>
        <dsp:cNvPr id="0" name=""/>
        <dsp:cNvSpPr/>
      </dsp:nvSpPr>
      <dsp:spPr>
        <a:xfrm>
          <a:off x="66109" y="793318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54417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203,5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0591" y="1454417"/>
        <a:ext cx="2871816" cy="661098"/>
      </dsp:txXfrm>
    </dsp:sp>
    <dsp:sp modelId="{10414709-A3FF-419B-8BA0-6B96893FDF2B}">
      <dsp:nvSpPr>
        <dsp:cNvPr id="0" name=""/>
        <dsp:cNvSpPr/>
      </dsp:nvSpPr>
      <dsp:spPr>
        <a:xfrm>
          <a:off x="66109" y="1520527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81626"/>
          <a:ext cx="3672408" cy="861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2 795,7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2181626"/>
        <a:ext cx="2871816" cy="861048"/>
      </dsp:txXfrm>
    </dsp:sp>
    <dsp:sp modelId="{B43CAF5A-DF0E-47F1-8B84-50B2394B9328}">
      <dsp:nvSpPr>
        <dsp:cNvPr id="0" name=""/>
        <dsp:cNvSpPr/>
      </dsp:nvSpPr>
      <dsp:spPr>
        <a:xfrm>
          <a:off x="66109" y="2347710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130964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569,6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0591" y="3130964"/>
        <a:ext cx="2871816" cy="575281"/>
      </dsp:txXfrm>
    </dsp:sp>
    <dsp:sp modelId="{3A722FFA-D144-4D82-A948-F625B32E43B9}">
      <dsp:nvSpPr>
        <dsp:cNvPr id="0" name=""/>
        <dsp:cNvSpPr/>
      </dsp:nvSpPr>
      <dsp:spPr>
        <a:xfrm>
          <a:off x="86322" y="3132895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72355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348,3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0591" y="3772355"/>
        <a:ext cx="2871816" cy="575281"/>
      </dsp:txXfrm>
    </dsp:sp>
    <dsp:sp modelId="{41A6BF44-B293-4BA2-8863-2523825655CA}">
      <dsp:nvSpPr>
        <dsp:cNvPr id="0" name=""/>
        <dsp:cNvSpPr/>
      </dsp:nvSpPr>
      <dsp:spPr>
        <a:xfrm>
          <a:off x="66109" y="3778861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93270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58,6</a:t>
          </a:r>
        </a:p>
      </dsp:txBody>
      <dsp:txXfrm>
        <a:off x="800591" y="4393270"/>
        <a:ext cx="2871816" cy="575281"/>
      </dsp:txXfrm>
    </dsp:sp>
    <dsp:sp modelId="{49B16435-6F80-4C40-803F-8DBCEBE6B20D}">
      <dsp:nvSpPr>
        <dsp:cNvPr id="0" name=""/>
        <dsp:cNvSpPr/>
      </dsp:nvSpPr>
      <dsp:spPr>
        <a:xfrm>
          <a:off x="66109" y="4420252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101,0%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6 895,4 тыс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45,0%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6 569,6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292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51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29.01.2020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29.01.2020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5237,8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185,9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1 235,4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3 138,4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46,7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53,1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559,2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19,1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9 724,4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11 147,7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7 205,9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7 668,5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4 938,1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5 198,8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 во 2-м чтении областного бюджета на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1 847,5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1 768,3*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6 002,1*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1 786,9*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уровень инфляции с 1 октября 2020 года на 3,0 процента, с 1 октября 2020 года на 4,0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2020 году до 12130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6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2020 и 2022 годы – утвержденные ассигнования в решении Собрания депутатов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27.12.2019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2020 год и на плановый период 2020 и 2022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4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15 454,4тыс.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6 895,4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принятия областного бюджета на 2020 -2022 годы, расходы на социальную сферу в 2020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95,3%)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2020 - 2022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39,0 тыс. рублей на 2020 -2022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год – 39,0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2021 год –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 –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28.10.2019 № 110)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2020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1 940,7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2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795,7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524,1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благоустройству-200,0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(17,9%)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1 768,3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(80,0%)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7 904,9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203,7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876,9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5 182,0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295,8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444,7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2 838,5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6 820,6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2 502,1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569,6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3 478,7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4 228,4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274,4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285,4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15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016,2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15 957,9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12 549,0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285,3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874,0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879,7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</a:t>
            </a:r>
            <a:endParaRPr lang="ru-RU" b="1" dirty="0" smtClean="0">
              <a:solidFill>
                <a:srgbClr val="53D2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00034" y="307181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00050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7776864" cy="35719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429265"/>
            <a:ext cx="741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28.10.2019 №110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16 566,3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12 857,6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5 237,8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5 418,6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5 651,7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876,9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11 147,7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7 205,9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7 904,9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4 938,1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5 198,8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6 002,1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1 786,9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16 831,9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13 428,7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-186,8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-265,6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-571,1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114,7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301,5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2020 год будет увеличен, после принятия областного закона об областном бюджете на 2021-2022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15 138,8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</a:t>
            </a:r>
            <a:r>
              <a:rPr lang="ru-RU" b="1" dirty="0" smtClean="0"/>
              <a:t>114,7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20925</TotalTime>
  <Words>1604</Words>
  <Application>Microsoft Office PowerPoint</Application>
  <PresentationFormat>Экран (4:3)</PresentationFormat>
  <Paragraphs>374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2020-2022 годы  </vt:lpstr>
      <vt:lpstr>Основные приоритеты Волошинского сельского поселения </vt:lpstr>
      <vt:lpstr>Слайд 6</vt:lpstr>
      <vt:lpstr>Основные характеристики  бюджета Волошинского сельского поселения Миллеровского района  на 2020-2022 годы</vt:lpstr>
      <vt:lpstr>Основные параметры бюджета Волошинского сельского поселения Миллеровского района на 2020 год</vt:lpstr>
      <vt:lpstr>Динамика доходов бюджета Волошинского сельского поселения Миллеровского района, (общий объем доходов бюджета на 2020 год будет увеличен, после принятия областного закона об областном бюджете на 2021-2022 года во 2-м чтении)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2020 году 15 454,4тыс. рублей</vt:lpstr>
      <vt:lpstr>Расходы бюджета Волошинского сельского поселения Миллеровского района на социальную сферу в 2020 году – 6 895,4(* после принятия областного бюджета на 2020 -2022 годы, расходы на социальную сферу в 2020 году будут уточнены)</vt:lpstr>
      <vt:lpstr>Структура расходов по разделу «Культура, кинематография» на 2020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2170</cp:revision>
  <dcterms:created xsi:type="dcterms:W3CDTF">2011-10-21T12:19:44Z</dcterms:created>
  <dcterms:modified xsi:type="dcterms:W3CDTF">2020-01-29T07:16:24Z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