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1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42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514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828E-2"/>
                  <c:y val="-5.458698619506791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5317.7</c:v>
                </c:pt>
                <c:pt idx="1">
                  <c:v>5414.4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14781.9</c:v>
                </c:pt>
                <c:pt idx="1">
                  <c:v>15138.8</c:v>
                </c:pt>
              </c:numCache>
            </c:numRef>
          </c:val>
        </c:ser>
        <c:shape val="box"/>
        <c:axId val="106936192"/>
        <c:axId val="106937728"/>
        <c:axId val="0"/>
      </c:bar3DChart>
      <c:catAx>
        <c:axId val="10693619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937728"/>
        <c:crosses val="autoZero"/>
        <c:auto val="1"/>
        <c:lblAlgn val="ctr"/>
        <c:lblOffset val="100"/>
        <c:tickLblSkip val="1"/>
        <c:tickMarkSkip val="1"/>
      </c:catAx>
      <c:valAx>
        <c:axId val="106937728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93619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459E-2"/>
          <c:y val="0.86988663900468532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81"/>
          <c:h val="0.750003258432830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163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06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Бюджет 2019 год</c:v>
                </c:pt>
                <c:pt idx="1">
                  <c:v>Бюджет 2020 год</c:v>
                </c:pt>
                <c:pt idx="2">
                  <c:v> Бюджет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5414.4</c:v>
                </c:pt>
                <c:pt idx="1">
                  <c:v>5602.4</c:v>
                </c:pt>
                <c:pt idx="2">
                  <c:v>5795.2</c:v>
                </c:pt>
              </c:numCache>
            </c:numRef>
          </c:val>
        </c:ser>
        <c:shape val="box"/>
        <c:axId val="136314880"/>
        <c:axId val="136316416"/>
        <c:axId val="0"/>
      </c:bar3DChart>
      <c:catAx>
        <c:axId val="136314880"/>
        <c:scaling>
          <c:orientation val="minMax"/>
        </c:scaling>
        <c:axPos val="b"/>
        <c:numFmt formatCode="General" sourceLinked="1"/>
        <c:tickLblPos val="nextTo"/>
        <c:crossAx val="136316416"/>
        <c:crosses val="autoZero"/>
        <c:auto val="1"/>
        <c:lblAlgn val="ctr"/>
        <c:lblOffset val="100"/>
      </c:catAx>
      <c:valAx>
        <c:axId val="13631641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36314880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2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334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784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13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49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1067.2</c:v>
                </c:pt>
                <c:pt idx="1">
                  <c:v>3306</c:v>
                </c:pt>
                <c:pt idx="2">
                  <c:v>122.1</c:v>
                </c:pt>
                <c:pt idx="3">
                  <c:v>772.2</c:v>
                </c:pt>
                <c:pt idx="4">
                  <c:v>83.1</c:v>
                </c:pt>
                <c:pt idx="5">
                  <c:v>45.3</c:v>
                </c:pt>
                <c:pt idx="6">
                  <c:v>18.5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7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2018 год</c:v>
                </c:pt>
                <c:pt idx="1">
                  <c:v>Бюджет 2019 год</c:v>
                </c:pt>
                <c:pt idx="2">
                  <c:v>Бюджет 2020 год</c:v>
                </c:pt>
                <c:pt idx="3">
                  <c:v>Бюджет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945.5</c:v>
                </c:pt>
                <c:pt idx="1">
                  <c:v>1067.2</c:v>
                </c:pt>
                <c:pt idx="2">
                  <c:v>1131.2</c:v>
                </c:pt>
                <c:pt idx="3">
                  <c:v>1187.8</c:v>
                </c:pt>
              </c:numCache>
            </c:numRef>
          </c:val>
        </c:ser>
        <c:axId val="136083328"/>
        <c:axId val="136081792"/>
      </c:barChart>
      <c:valAx>
        <c:axId val="136081792"/>
        <c:scaling>
          <c:orientation val="minMax"/>
        </c:scaling>
        <c:delete val="1"/>
        <c:axPos val="b"/>
        <c:numFmt formatCode="#,##0.0" sourceLinked="1"/>
        <c:tickLblPos val="none"/>
        <c:crossAx val="136083328"/>
        <c:crosses val="autoZero"/>
        <c:crossBetween val="between"/>
        <c:majorUnit val="5000"/>
      </c:valAx>
      <c:catAx>
        <c:axId val="136083328"/>
        <c:scaling>
          <c:orientation val="minMax"/>
        </c:scaling>
        <c:axPos val="l"/>
        <c:numFmt formatCode="General" sourceLinked="1"/>
        <c:tickLblPos val="nextTo"/>
        <c:crossAx val="136081792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636E-2"/>
          <c:y val="0"/>
          <c:w val="0.954943442201890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301E-2"/>
                  <c:y val="-0.21451454682491733"/>
                </c:manualLayout>
              </c:layout>
              <c:showVal val="1"/>
            </c:dLbl>
            <c:dLbl>
              <c:idx val="1"/>
              <c:layout>
                <c:manualLayout>
                  <c:x val="2.7631339196723299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Бюджет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15085</c:v>
                </c:pt>
                <c:pt idx="1">
                  <c:v>15138.8</c:v>
                </c:pt>
              </c:numCache>
            </c:numRef>
          </c:val>
        </c:ser>
        <c:gapWidth val="124"/>
        <c:gapDepth val="165"/>
        <c:shape val="box"/>
        <c:axId val="136042368"/>
        <c:axId val="136043904"/>
        <c:axId val="0"/>
      </c:bar3DChart>
      <c:catAx>
        <c:axId val="1360423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6043904"/>
        <c:crosses val="autoZero"/>
        <c:auto val="1"/>
        <c:lblAlgn val="ctr"/>
        <c:lblOffset val="100"/>
        <c:tickLblSkip val="1"/>
        <c:tickMarkSkip val="1"/>
      </c:catAx>
      <c:valAx>
        <c:axId val="13604390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3604236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83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12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7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5 036,0</c:v>
                  </c:pt>
                  <c:pt idx="1">
                    <c:v>208,2</c:v>
                  </c:pt>
                  <c:pt idx="2">
                    <c:v>129,1</c:v>
                  </c:pt>
                  <c:pt idx="3">
                    <c:v>3 191,2</c:v>
                  </c:pt>
                  <c:pt idx="4">
                    <c:v>23,0</c:v>
                  </c:pt>
                  <c:pt idx="5">
                    <c:v>6 271,1</c:v>
                  </c:pt>
                  <c:pt idx="6">
                    <c:v>280,2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7"/>
                <c:pt idx="0">
                  <c:v>5036</c:v>
                </c:pt>
                <c:pt idx="1">
                  <c:v>208.2</c:v>
                </c:pt>
                <c:pt idx="2">
                  <c:v>129.1</c:v>
                </c:pt>
                <c:pt idx="3">
                  <c:v>3191.2</c:v>
                </c:pt>
                <c:pt idx="4">
                  <c:v>23</c:v>
                </c:pt>
                <c:pt idx="5">
                  <c:v>6271.1</c:v>
                </c:pt>
                <c:pt idx="6">
                  <c:v>280.2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5 036,0</c:v>
                  </c:pt>
                  <c:pt idx="1">
                    <c:v>208,2</c:v>
                  </c:pt>
                  <c:pt idx="2">
                    <c:v>129,1</c:v>
                  </c:pt>
                  <c:pt idx="3">
                    <c:v>3 191,2</c:v>
                  </c:pt>
                  <c:pt idx="4">
                    <c:v>23,0</c:v>
                  </c:pt>
                  <c:pt idx="5">
                    <c:v>6 271,1</c:v>
                  </c:pt>
                  <c:pt idx="6">
                    <c:v>280,2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7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38"/>
          <c:y val="2.3542828669010814E-3"/>
          <c:w val="0.40541456109799417"/>
          <c:h val="0.8631312629485563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2967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97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6134,9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3575.3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75E-3"/>
                  <c:y val="0.154991196264388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6574,3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3736.9</c:v>
                </c:pt>
              </c:numCache>
            </c:numRef>
          </c:val>
        </c:ser>
        <c:axId val="158927872"/>
        <c:axId val="158950144"/>
      </c:barChart>
      <c:catAx>
        <c:axId val="158927872"/>
        <c:scaling>
          <c:orientation val="minMax"/>
        </c:scaling>
        <c:delete val="1"/>
        <c:axPos val="b"/>
        <c:tickLblPos val="none"/>
        <c:crossAx val="158950144"/>
        <c:crosses val="autoZero"/>
        <c:auto val="1"/>
        <c:lblAlgn val="ctr"/>
        <c:lblOffset val="100"/>
      </c:catAx>
      <c:valAx>
        <c:axId val="1589501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8927872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306E-3"/>
                </c:manualLayout>
              </c:layout>
              <c:showPercent val="1"/>
            </c:dLbl>
            <c:dLbl>
              <c:idx val="3"/>
              <c:layout>
                <c:manualLayout>
                  <c:x val="-4.5833333333333622E-2"/>
                  <c:y val="4.5444461143196828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44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- 5273,6</c:v>
                </c:pt>
                <c:pt idx="1">
                  <c:v>Мероприятия по организации и проведению конкурсов, торжественных и иных мероприятий - 210</c:v>
                </c:pt>
                <c:pt idx="2">
                  <c:v>Расходы на софинансирование повышения з/п работникам муниципальных учреждений культуры - 787,5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5273.6</c:v>
                </c:pt>
                <c:pt idx="1">
                  <c:v>210</c:v>
                </c:pt>
                <c:pt idx="2">
                  <c:v>787.5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43"/>
          <c:y val="9.0006333598128027E-2"/>
          <c:w val="0.33750000000000135"/>
          <c:h val="0.85175086416042489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536"/>
          <c:h val="0.88368579627999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164621609798787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6566,3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44,2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323468941382327"/>
                  <c:y val="8.4713127366153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8275,5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6551.3</c:v>
                </c:pt>
                <c:pt idx="1">
                  <c:v>8290.5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7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2020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21.09.2018 № 38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16.10.2018 № 44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1 067,2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9 724,4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45,3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3 306,0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772,2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122,1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18,5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3 191,2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6 271,1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5 036,0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129,1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2020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21.09.2018 № 38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16.10.2018 № 44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1 067,2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772,2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122,1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9 724,4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3 306,0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83,1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45,3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18,5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0"/>
        <a:ext cx="2871816" cy="661098"/>
      </dsp:txXfrm>
    </dsp:sp>
    <dsp:sp modelId="{8742C5EE-2DD0-46E4-AB75-87A4D25F8D62}">
      <dsp:nvSpPr>
        <dsp:cNvPr id="0" name=""/>
        <dsp:cNvSpPr/>
      </dsp:nvSpPr>
      <dsp:spPr>
        <a:xfrm>
          <a:off x="66109" y="66109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35254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sp:txBody>
      <dsp:txXfrm>
        <a:off x="800591" y="735254"/>
        <a:ext cx="2871816" cy="661098"/>
      </dsp:txXfrm>
    </dsp:sp>
    <dsp:sp modelId="{DC3D1057-3911-49DC-8B4B-4F8305BF098A}">
      <dsp:nvSpPr>
        <dsp:cNvPr id="0" name=""/>
        <dsp:cNvSpPr/>
      </dsp:nvSpPr>
      <dsp:spPr>
        <a:xfrm>
          <a:off x="66109" y="793318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54417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208,2</a:t>
          </a:r>
        </a:p>
      </dsp:txBody>
      <dsp:txXfrm>
        <a:off x="800591" y="1454417"/>
        <a:ext cx="2871816" cy="661098"/>
      </dsp:txXfrm>
    </dsp:sp>
    <dsp:sp modelId="{10414709-A3FF-419B-8BA0-6B96893FDF2B}">
      <dsp:nvSpPr>
        <dsp:cNvPr id="0" name=""/>
        <dsp:cNvSpPr/>
      </dsp:nvSpPr>
      <dsp:spPr>
        <a:xfrm>
          <a:off x="66109" y="1520527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81626"/>
          <a:ext cx="3672408" cy="861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3 191,2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2181626"/>
        <a:ext cx="2871816" cy="861048"/>
      </dsp:txXfrm>
    </dsp:sp>
    <dsp:sp modelId="{B43CAF5A-DF0E-47F1-8B84-50B2394B9328}">
      <dsp:nvSpPr>
        <dsp:cNvPr id="0" name=""/>
        <dsp:cNvSpPr/>
      </dsp:nvSpPr>
      <dsp:spPr>
        <a:xfrm>
          <a:off x="66109" y="2347710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130964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6 271,1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0591" y="3130964"/>
        <a:ext cx="2871816" cy="575281"/>
      </dsp:txXfrm>
    </dsp:sp>
    <dsp:sp modelId="{3A722FFA-D144-4D82-A948-F625B32E43B9}">
      <dsp:nvSpPr>
        <dsp:cNvPr id="0" name=""/>
        <dsp:cNvSpPr/>
      </dsp:nvSpPr>
      <dsp:spPr>
        <a:xfrm>
          <a:off x="86322" y="3132895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72355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5 036,0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0591" y="3772355"/>
        <a:ext cx="2871816" cy="575281"/>
      </dsp:txXfrm>
    </dsp:sp>
    <dsp:sp modelId="{41A6BF44-B293-4BA2-8863-2523825655CA}">
      <dsp:nvSpPr>
        <dsp:cNvPr id="0" name=""/>
        <dsp:cNvSpPr/>
      </dsp:nvSpPr>
      <dsp:spPr>
        <a:xfrm>
          <a:off x="66109" y="3778861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93270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129,1</a:t>
          </a:r>
        </a:p>
      </dsp:txBody>
      <dsp:txXfrm>
        <a:off x="800591" y="4393270"/>
        <a:ext cx="2871816" cy="575281"/>
      </dsp:txXfrm>
    </dsp:sp>
    <dsp:sp modelId="{49B16435-6F80-4C40-803F-8DBCEBE6B20D}">
      <dsp:nvSpPr>
        <dsp:cNvPr id="0" name=""/>
        <dsp:cNvSpPr/>
      </dsp:nvSpPr>
      <dsp:spPr>
        <a:xfrm>
          <a:off x="66109" y="4420252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100,4%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6566,3тыс.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39,9%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6 271,1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17.01.2019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17.01.2019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17.01.2019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5414,4 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122,1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1067,2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3306,0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45,3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83,1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773,4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18,5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опоселения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9 436,3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9 724,4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5 606,6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5 737,8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6 883,2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7 668,5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3 574,6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3 672,6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2 336,2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1 780,3*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1 780,3*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1 780,3*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8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28.12.2017 № 75 «О бюджете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на 2018 год и на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15 138,8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6 574,3тыс.рублей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(3,9%)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(0,3%)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(0,4%)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2019 - 2021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82,0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 на 2019 -2021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2020 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 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38,0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молодых семей 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молодых специалистов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АКСП от 26.10.2018 № 86)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2019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на возмещение предприятиям ЖКХ части платы граждан за коммунальные услуги- 1920,5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3 191,2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30,0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-70,0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589,8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благоустройству-548,6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768" y="1428737"/>
            <a:ext cx="18573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Другие вопросы в области жилищно-коммунального хозяйства  -  32,3 тыс.руб.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(19,0%)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1 847,5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(78,9%)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7 668,5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208,4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9 724,4 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45480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4 824,6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4 777,0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784,9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117,1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3 232,6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2 749,4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769,6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82,7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16,7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6 271,1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3 042,6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009,2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254,2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254,2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254,2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26,0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38,0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14 841,8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10 986,1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10 984,0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297,0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529,1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1 116,1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26.10.2018 №86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15 138,8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11 209,0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11 533,0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5 414,4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5 602,4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5 795,2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9 724,4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5 606,6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5 737,8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7 668,5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3 574,6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3 672,6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1 847,5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1 822,6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1 849,4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15 138,8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11 515,2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12 100,1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-306,2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-567,1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15 138,8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15 138,8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14 754,0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15 138,8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20788</TotalTime>
  <Words>1599</Words>
  <Application>Microsoft Office PowerPoint</Application>
  <PresentationFormat>Экран (4:3)</PresentationFormat>
  <Paragraphs>373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2019-2021 годы  </vt:lpstr>
      <vt:lpstr>Основные приоритеты Волошинского сельского поселения </vt:lpstr>
      <vt:lpstr>Слайд 6</vt:lpstr>
      <vt:lpstr>Основные характеристики  бюджета Волошинского сельского поселения Миллеровского района  на 2019-2021 годы</vt:lpstr>
      <vt:lpstr>Основные параметры бюджета Волошинского сельского поселения Миллеровского района на 2019 год</vt:lpstr>
      <vt:lpstr>Динамика доходов бюджета Волошинского сельского поселения Миллеровского района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 опоселения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2019 году 15 138,8 тыс. рублей</vt:lpstr>
      <vt:lpstr>Расходы бюджета Волошинского сельского поселения Миллеровского района на социальную сферу в 2019 году – 6 574,3тыс.рублей</vt:lpstr>
      <vt:lpstr>Структура расходов по разделу «Культура, кинематография» на 2019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2162</cp:revision>
  <dcterms:created xsi:type="dcterms:W3CDTF">2011-10-21T12:19:44Z</dcterms:created>
  <dcterms:modified xsi:type="dcterms:W3CDTF">2019-01-17T06:58:07Z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