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88" r:id="rId2"/>
    <p:sldMasterId id="2147483812" r:id="rId3"/>
    <p:sldMasterId id="2147483824" r:id="rId4"/>
    <p:sldMasterId id="2147484065" r:id="rId5"/>
  </p:sldMasterIdLst>
  <p:notesMasterIdLst>
    <p:notesMasterId r:id="rId28"/>
  </p:notesMasterIdLst>
  <p:handoutMasterIdLst>
    <p:handoutMasterId r:id="rId29"/>
  </p:handoutMasterIdLst>
  <p:sldIdLst>
    <p:sldId id="896" r:id="rId6"/>
    <p:sldId id="897" r:id="rId7"/>
    <p:sldId id="1202" r:id="rId8"/>
    <p:sldId id="1166" r:id="rId9"/>
    <p:sldId id="1204" r:id="rId10"/>
    <p:sldId id="1198" r:id="rId11"/>
    <p:sldId id="1170" r:id="rId12"/>
    <p:sldId id="1201" r:id="rId13"/>
    <p:sldId id="1423" r:id="rId14"/>
    <p:sldId id="1572" r:id="rId15"/>
    <p:sldId id="1588" r:id="rId16"/>
    <p:sldId id="1502" r:id="rId17"/>
    <p:sldId id="1587" r:id="rId18"/>
    <p:sldId id="1571" r:id="rId19"/>
    <p:sldId id="1590" r:id="rId20"/>
    <p:sldId id="1511" r:id="rId21"/>
    <p:sldId id="1519" r:id="rId22"/>
    <p:sldId id="1507" r:id="rId23"/>
    <p:sldId id="1547" r:id="rId24"/>
    <p:sldId id="1566" r:id="rId25"/>
    <p:sldId id="1589" r:id="rId26"/>
    <p:sldId id="971" r:id="rId27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EA9F"/>
    <a:srgbClr val="99FF66"/>
    <a:srgbClr val="97E60A"/>
    <a:srgbClr val="FFFF66"/>
    <a:srgbClr val="FF9933"/>
    <a:srgbClr val="90C5D8"/>
    <a:srgbClr val="CCFF33"/>
    <a:srgbClr val="8BC2DD"/>
    <a:srgbClr val="FFCC00"/>
    <a:srgbClr val="92D3D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4332" autoAdjust="0"/>
    <p:restoredTop sz="99847" autoAdjust="0"/>
  </p:normalViewPr>
  <p:slideViewPr>
    <p:cSldViewPr>
      <p:cViewPr>
        <p:scale>
          <a:sx n="100" d="100"/>
          <a:sy n="100" d="100"/>
        </p:scale>
        <p:origin x="-37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10"/>
      <c:rotY val="10"/>
      <c:perspective val="0"/>
    </c:view3D>
    <c:plotArea>
      <c:layout>
        <c:manualLayout>
          <c:layoutTarget val="inner"/>
          <c:xMode val="edge"/>
          <c:yMode val="edge"/>
          <c:x val="0.13245672152594629"/>
          <c:y val="0.10666397887360581"/>
          <c:w val="0.83528284203826897"/>
          <c:h val="0.73531463511920003"/>
        </c:manualLayout>
      </c:layout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EAB200"/>
            </a:soli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h="63500"/>
              <a:bevelB w="165100" h="63500" prst="coolSlant"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3.0366139362414009E-2"/>
                  <c:y val="-4.88442633097335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1521951,5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4.9064859440326937E-2"/>
                  <c:y val="-0.1279592945488809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1400469,7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6.1593513834826537E-2"/>
                  <c:y val="-0.1178839389177534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ru-RU" sz="1812" b="1" i="0" u="none" strike="noStrike" baseline="0" dirty="0" smtClean="0"/>
                      <a:t>1349758,6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5.3196775581745584E-2"/>
                  <c:y val="-0.11671547962492412"/>
                </c:manualLayout>
              </c:layout>
              <c:showVal val="1"/>
            </c:dLbl>
            <c:dLbl>
              <c:idx val="4"/>
              <c:layout>
                <c:manualLayout>
                  <c:x val="5.1257380434140812E-2"/>
                  <c:y val="-0.21080750890478217"/>
                </c:manualLayout>
              </c:layout>
              <c:showVal val="1"/>
            </c:dLbl>
            <c:spPr>
              <a:noFill/>
              <a:ln w="27068">
                <a:noFill/>
              </a:ln>
            </c:spPr>
            <c:txPr>
              <a:bodyPr/>
              <a:lstStyle/>
              <a:p>
                <a:pPr>
                  <a:defRPr sz="181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Бюджет Волошинского сельского поселения Миллеровского района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1000"/>
                    <a:satMod val="255000"/>
                  </a:schemeClr>
                </a:gs>
                <a:gs pos="55000">
                  <a:schemeClr val="accent6">
                    <a:tint val="12000"/>
                    <a:satMod val="255000"/>
                  </a:schemeClr>
                </a:gs>
                <a:gs pos="100000">
                  <a:schemeClr val="accent6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6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dPt>
            <c:idx val="1"/>
            <c:spPr>
              <a:gradFill rotWithShape="1">
                <a:gsLst>
                  <a:gs pos="0">
                    <a:schemeClr val="accent2">
                      <a:tint val="1000"/>
                      <a:satMod val="255000"/>
                    </a:schemeClr>
                  </a:gs>
                  <a:gs pos="55000">
                    <a:schemeClr val="accent2">
                      <a:tint val="12000"/>
                      <a:satMod val="255000"/>
                    </a:schemeClr>
                  </a:gs>
                  <a:gs pos="100000">
                    <a:schemeClr val="accent2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5">
                      <a:tint val="1000"/>
                      <a:satMod val="255000"/>
                    </a:schemeClr>
                  </a:gs>
                  <a:gs pos="55000">
                    <a:schemeClr val="accent5">
                      <a:tint val="12000"/>
                      <a:satMod val="255000"/>
                    </a:schemeClr>
                  </a:gs>
                  <a:gs pos="100000">
                    <a:schemeClr val="accent5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cat>
            <c:strRef>
              <c:f>Sheet1!$B$1:$D$1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10848.5</c:v>
                </c:pt>
                <c:pt idx="1">
                  <c:v>9225.1</c:v>
                </c:pt>
                <c:pt idx="2">
                  <c:v>9268.7000000000007</c:v>
                </c:pt>
              </c:numCache>
            </c:numRef>
          </c:val>
        </c:ser>
        <c:shape val="cylinder"/>
        <c:axId val="99001472"/>
        <c:axId val="117528448"/>
        <c:axId val="0"/>
      </c:bar3DChart>
      <c:catAx>
        <c:axId val="99001472"/>
        <c:scaling>
          <c:orientation val="minMax"/>
        </c:scaling>
        <c:axPos val="b"/>
        <c:numFmt formatCode="General" sourceLinked="1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5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7528448"/>
        <c:crosses val="autoZero"/>
        <c:auto val="1"/>
        <c:lblAlgn val="ctr"/>
        <c:lblOffset val="50"/>
        <c:tickLblSkip val="1"/>
        <c:tickMarkSkip val="1"/>
      </c:catAx>
      <c:valAx>
        <c:axId val="117528448"/>
        <c:scaling>
          <c:orientation val="minMax"/>
        </c:scaling>
        <c:axPos val="l"/>
        <c:numFmt formatCode="#,##0" sourceLinked="0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90014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7307300717338412"/>
          <c:y val="0.88011096172559267"/>
          <c:w val="0.72692699282661588"/>
          <c:h val="5.7703879706073533E-2"/>
        </c:manualLayout>
      </c:layout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1713001472031822E-2"/>
          <c:y val="5.0634048328720462E-2"/>
          <c:w val="0.95162068234506914"/>
          <c:h val="0.79225103789652973"/>
        </c:manualLayout>
      </c:layout>
      <c:bubbleChart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Сулинского сельского поселения Миллеровского района</c:v>
                </c:pt>
              </c:strCache>
            </c:strRef>
          </c:tx>
          <c:spPr>
            <a:solidFill>
              <a:srgbClr val="99FF66"/>
            </a:solidFill>
            <a:effectLst/>
            <a:scene3d>
              <a:camera prst="orthographicFront"/>
              <a:lightRig rig="threePt" dir="t"/>
            </a:scene3d>
            <a:sp3d prstMaterial="metal">
              <a:bevelT w="165100" h="19050" prst="convex"/>
              <a:bevelB w="165100" h="19050" prst="convex"/>
            </a:sp3d>
          </c:spPr>
          <c:dPt>
            <c:idx val="0"/>
            <c:bubble3D val="1"/>
            <c:spPr>
              <a:solidFill>
                <a:schemeClr val="tx2">
                  <a:lumMod val="20000"/>
                  <a:lumOff val="80000"/>
                </a:schemeClr>
              </a:solidFill>
              <a:effectLst/>
              <a:scene3d>
                <a:camera prst="orthographicFront"/>
                <a:lightRig rig="threePt" dir="t"/>
              </a:scene3d>
              <a:sp3d prstMaterial="metal">
                <a:bevelT w="165100" h="19050" prst="convex"/>
                <a:bevelB w="165100" h="19050" prst="convex"/>
              </a:sp3d>
            </c:spPr>
          </c:dPt>
          <c:dPt>
            <c:idx val="1"/>
            <c:bubble3D val="1"/>
            <c:spPr>
              <a:solidFill>
                <a:srgbClr val="97E60A"/>
              </a:solidFill>
              <a:effectLst/>
              <a:scene3d>
                <a:camera prst="orthographicFront"/>
                <a:lightRig rig="threePt" dir="t"/>
              </a:scene3d>
              <a:sp3d prstMaterial="metal">
                <a:bevelT w="165100" h="19050" prst="convex"/>
                <a:bevelB w="165100" h="19050" prst="convex"/>
              </a:sp3d>
            </c:spPr>
          </c:dPt>
          <c:dLbls>
            <c:dLbl>
              <c:idx val="0"/>
              <c:layout>
                <c:manualLayout>
                  <c:x val="-5.4232751303246833E-3"/>
                  <c:y val="-4.88312954657913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5 140,5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5642253698597126E-2"/>
                  <c:y val="-3.57722999281279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4 750,8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4 908,9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Val val="1"/>
            </c:dLbl>
            <c:dLbl>
              <c:idx val="4"/>
              <c:layout>
                <c:manualLayout>
                  <c:x val="-9.7087905585633745E-3"/>
                  <c:y val="-6.6292815807309424E-3"/>
                </c:manualLayout>
              </c:layout>
              <c:showVal val="1"/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xVal>
            <c:strRef>
              <c:f>Лист1!$A$2:$A$4</c:f>
              <c:strCache>
                <c:ptCount val="3"/>
                <c:pt idx="0">
                  <c:v>Проект
2018</c:v>
                </c:pt>
                <c:pt idx="1">
                  <c:v>Проект
2019</c:v>
                </c:pt>
                <c:pt idx="2">
                  <c:v>Проект
2020</c:v>
                </c:pt>
              </c:strCache>
            </c:strRef>
          </c:xVal>
          <c:yVal>
            <c:numRef>
              <c:f>Лист1!$B$2:$B$4</c:f>
              <c:numCache>
                <c:formatCode>#,##0.0</c:formatCode>
                <c:ptCount val="3"/>
                <c:pt idx="0">
                  <c:v>5071.8</c:v>
                </c:pt>
                <c:pt idx="1">
                  <c:v>4819.1000000000004</c:v>
                </c:pt>
                <c:pt idx="2">
                  <c:v>4966.9000000000005</c:v>
                </c:pt>
              </c:numCache>
            </c:numRef>
          </c:yVal>
          <c:bubbleSize>
            <c:numLit>
              <c:formatCode>General</c:formatCode>
              <c:ptCount val="3"/>
              <c:pt idx="0">
                <c:v>1</c:v>
              </c:pt>
              <c:pt idx="1">
                <c:v>1</c:v>
              </c:pt>
              <c:pt idx="2">
                <c:v>1</c:v>
              </c:pt>
            </c:numLit>
          </c:bubbleSize>
          <c:bubble3D val="1"/>
        </c:ser>
        <c:bubbleScale val="100"/>
        <c:axId val="117469568"/>
        <c:axId val="117471104"/>
      </c:bubbleChart>
      <c:valAx>
        <c:axId val="1174695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17471104"/>
        <c:crosses val="autoZero"/>
        <c:crossBetween val="midCat"/>
      </c:valAx>
      <c:valAx>
        <c:axId val="117471104"/>
        <c:scaling>
          <c:orientation val="minMax"/>
          <c:min val="30"/>
        </c:scaling>
        <c:delete val="1"/>
        <c:axPos val="l"/>
        <c:numFmt formatCode="#,##0.0" sourceLinked="1"/>
        <c:tickLblPos val="none"/>
        <c:crossAx val="117469568"/>
        <c:crosses val="autoZero"/>
        <c:crossBetween val="midCat"/>
        <c:majorUnit val="50"/>
      </c:valAx>
    </c:plotArea>
    <c:legend>
      <c:legendPos val="l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1.4118801614635448E-4"/>
          <c:y val="0"/>
          <c:w val="0.9905761683966953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explosion val="8"/>
            <c:spPr/>
          </c:dPt>
          <c:dPt>
            <c:idx val="1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2.2936535316738678E-2"/>
                  <c:y val="-0.10279340307217341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1"/>
              <c:layout>
                <c:manualLayout>
                  <c:x val="1.0173089929578975E-3"/>
                  <c:y val="4.4578562908214867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2"/>
              <c:layout>
                <c:manualLayout>
                  <c:x val="4.7272890731439199E-2"/>
                  <c:y val="3.1728382518901414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3"/>
              <c:layout>
                <c:manualLayout>
                  <c:x val="-0.10807412724122292"/>
                  <c:y val="5.2599966962735133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4"/>
              <c:layout>
                <c:manualLayout>
                  <c:x val="0.2030162462455439"/>
                  <c:y val="-9.5193370327273763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5"/>
              <c:layout>
                <c:manualLayout>
                  <c:x val="2.2736143352493021E-2"/>
                  <c:y val="-7.7460874230348822E-2"/>
                </c:manualLayout>
              </c:layout>
              <c:dLblPos val="bestFit"/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bestFit"/>
            <c:showVal val="1"/>
            <c:showCatName val="1"/>
            <c:showPercent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888.8</c:v>
                </c:pt>
                <c:pt idx="1">
                  <c:v>206.6</c:v>
                </c:pt>
                <c:pt idx="2" formatCode="0.0">
                  <c:v>271.60000000000002</c:v>
                </c:pt>
                <c:pt idx="3" formatCode="0.0">
                  <c:v>3632.7</c:v>
                </c:pt>
                <c:pt idx="4" formatCode="0.0">
                  <c:v>79.7</c:v>
                </c:pt>
                <c:pt idx="5" formatCode="0.0">
                  <c:v>61.1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5890390113148647"/>
          <c:y val="4.8613969424801104E-2"/>
          <c:w val="0.77170122725018186"/>
          <c:h val="0.775467094830156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65100" dist="88900" dir="13740000" sx="116000" sy="116000" algn="br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rgbClr val="C00000"/>
              </a:solidFill>
              <a:ln>
                <a:noFill/>
              </a:ln>
              <a:effectLst>
                <a:outerShdw blurRad="165100" dist="88900" dir="13740000" sx="116000" sy="116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rgbClr val="FF0000"/>
              </a:solidFill>
              <a:ln>
                <a:noFill/>
              </a:ln>
              <a:effectLst>
                <a:outerShdw blurRad="165100" dist="88900" dir="13740000" sx="116000" sy="116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rgbClr val="FFC000"/>
              </a:solidFill>
              <a:ln>
                <a:noFill/>
              </a:ln>
              <a:effectLst>
                <a:outerShdw blurRad="165100" dist="88900" dir="13740000" sx="116000" sy="116000" algn="br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3.7007148826835562E-2"/>
                  <c:y val="-4.2760539631276767E-2"/>
                </c:manualLayout>
              </c:layout>
              <c:showVal val="1"/>
            </c:dLbl>
            <c:dLbl>
              <c:idx val="1"/>
              <c:layout>
                <c:manualLayout>
                  <c:x val="2.3129517362909906E-2"/>
                  <c:y val="-2.1903190116259144E-2"/>
                </c:manualLayout>
              </c:layout>
              <c:showVal val="1"/>
            </c:dLbl>
            <c:dLbl>
              <c:idx val="2"/>
              <c:layout>
                <c:manualLayout>
                  <c:x val="3.2381255223480752E-2"/>
                  <c:y val="-3.1357953527711042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4.501675190311001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Проект 2018 года</c:v>
                </c:pt>
                <c:pt idx="1">
                  <c:v>Проект 2019 года</c:v>
                </c:pt>
                <c:pt idx="2">
                  <c:v>Проект 2020 года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888.8</c:v>
                </c:pt>
                <c:pt idx="1">
                  <c:v>950.9</c:v>
                </c:pt>
                <c:pt idx="2" formatCode="0.0">
                  <c:v>1007.4</c:v>
                </c:pt>
              </c:numCache>
            </c:numRef>
          </c:val>
        </c:ser>
        <c:shape val="box"/>
        <c:axId val="123053568"/>
        <c:axId val="123055104"/>
        <c:axId val="0"/>
      </c:bar3DChart>
      <c:catAx>
        <c:axId val="12305356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23055104"/>
        <c:crosses val="autoZero"/>
        <c:auto val="1"/>
        <c:lblAlgn val="ctr"/>
        <c:lblOffset val="100"/>
      </c:catAx>
      <c:valAx>
        <c:axId val="123055104"/>
        <c:scaling>
          <c:orientation val="minMax"/>
          <c:max val="1000"/>
          <c:min val="0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23053568"/>
        <c:crosses val="autoZero"/>
        <c:crossBetween val="between"/>
        <c:majorUnit val="500"/>
      </c:valAx>
    </c:plotArea>
    <c:plotVisOnly val="1"/>
    <c:dispBlanksAs val="gap"/>
  </c:chart>
  <c:spPr>
    <a:noFill/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sideWall>
      <c:spPr>
        <a:noFill/>
        <a:ln w="27068">
          <a:noFill/>
        </a:ln>
      </c:spPr>
    </c:sideWall>
    <c:backWall>
      <c:spPr>
        <a:noFill/>
        <a:ln w="27068">
          <a:noFill/>
        </a:ln>
      </c:spPr>
    </c:backWall>
    <c:plotArea>
      <c:layout>
        <c:manualLayout>
          <c:layoutTarget val="inner"/>
          <c:xMode val="edge"/>
          <c:yMode val="edge"/>
          <c:x val="4.5056557798115515E-2"/>
          <c:y val="3.7640074671565785E-2"/>
          <c:w val="0.95494344220188676"/>
          <c:h val="0.88990155623976364"/>
        </c:manualLayout>
      </c:layout>
      <c:bar3DChart>
        <c:barDir val="col"/>
        <c:grouping val="stacked"/>
        <c:ser>
          <c:idx val="1"/>
          <c:order val="0"/>
          <c:tx>
            <c:strRef>
              <c:f>Sheet1!#ССЫЛКА!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gradFill rotWithShape="0">
              <a:gsLst>
                <a:gs pos="0">
                  <a:schemeClr val="accent4">
                    <a:lumMod val="50000"/>
                  </a:schemeClr>
                </a:gs>
                <a:gs pos="100000">
                  <a:srgbClr val="0070C0"/>
                </a:gs>
              </a:gsLst>
              <a:lin ang="18900000" scaled="1"/>
            </a:gradFill>
            <a:ln w="13534">
              <a:noFill/>
              <a:prstDash val="solid"/>
            </a:ln>
            <a:effectLst>
              <a:outerShdw blurRad="50800" dist="38100" dir="18900000" algn="bl" rotWithShape="0">
                <a:srgbClr val="FFFF00">
                  <a:alpha val="4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0" prst="relaxedInset"/>
              <a:bevelB prst="relaxedInset"/>
            </a:sp3d>
          </c:spPr>
          <c:cat>
            <c:strRef>
              <c:f>Sheet1!$B$1:$D$1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Sheet1!#ССЫЛКА!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1"/>
          <c:tx>
            <c:strRef>
              <c:f>Sheet1!$A$2</c:f>
              <c:strCache>
                <c:ptCount val="1"/>
                <c:pt idx="0">
                  <c:v>Бюджет Волошинского сельского поселения Миллеровского района</c:v>
                </c:pt>
              </c:strCache>
            </c:strRef>
          </c:tx>
          <c:spPr>
            <a:solidFill>
              <a:srgbClr val="97E60A"/>
            </a:solidFill>
            <a:ln w="13534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2.1460532897138139E-2"/>
                  <c:y val="-0.16697600322557318"/>
                </c:manualLayout>
              </c:layout>
              <c:showVal val="1"/>
            </c:dLbl>
            <c:dLbl>
              <c:idx val="1"/>
              <c:layout>
                <c:manualLayout>
                  <c:x val="2.011924959106701E-2"/>
                  <c:y val="-0.18923947032231658"/>
                </c:manualLayout>
              </c:layout>
              <c:showVal val="1"/>
            </c:dLbl>
            <c:dLbl>
              <c:idx val="2"/>
              <c:layout>
                <c:manualLayout>
                  <c:x val="2.8166949427493912E-2"/>
                  <c:y val="-0.20872000403196664"/>
                </c:manualLayout>
              </c:layout>
              <c:showVal val="1"/>
            </c:dLbl>
            <c:showVal val="1"/>
          </c:dLbls>
          <c:cat>
            <c:strRef>
              <c:f>Sheet1!$B$1:$D$1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10934.5</c:v>
                </c:pt>
                <c:pt idx="1">
                  <c:v>9615.2000000000007</c:v>
                </c:pt>
                <c:pt idx="2">
                  <c:v>9701.2000000000007</c:v>
                </c:pt>
              </c:numCache>
            </c:numRef>
          </c:val>
        </c:ser>
        <c:gapWidth val="124"/>
        <c:gapDepth val="165"/>
        <c:shape val="box"/>
        <c:axId val="123141120"/>
        <c:axId val="123159296"/>
        <c:axId val="0"/>
      </c:bar3DChart>
      <c:catAx>
        <c:axId val="123141120"/>
        <c:scaling>
          <c:orientation val="minMax"/>
        </c:scaling>
        <c:axPos val="b"/>
        <c:numFmt formatCode="General" sourceLinked="1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3159296"/>
        <c:crosses val="autoZero"/>
        <c:auto val="1"/>
        <c:lblAlgn val="ctr"/>
        <c:lblOffset val="100"/>
        <c:tickLblSkip val="1"/>
        <c:tickMarkSkip val="1"/>
      </c:catAx>
      <c:valAx>
        <c:axId val="123159296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123141120"/>
        <c:crosses val="autoZero"/>
        <c:crossBetween val="between"/>
        <c:majorUnit val="50000"/>
        <c:minorUnit val="10000"/>
      </c:valAx>
      <c:spPr>
        <a:scene3d>
          <a:camera prst="orthographicFront"/>
          <a:lightRig rig="threePt" dir="t"/>
        </a:scene3d>
        <a:sp3d prstMaterial="flat"/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4668740510313683E-2"/>
          <c:y val="4.9219337386285256E-2"/>
          <c:w val="0.93533125948968643"/>
          <c:h val="0.76138181028981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FF9933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FF66"/>
              </a:solidFill>
            </c:spPr>
          </c:dPt>
          <c:dLbls>
            <c:dLbl>
              <c:idx val="0"/>
              <c:layout>
                <c:manualLayout>
                  <c:x val="2.2046161537606978E-2"/>
                  <c:y val="-5.87897641002851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10 934,5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2046161537606978E-2"/>
                  <c:y val="-5.87897641002851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9 615,2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9.4483549446886857E-3"/>
                  <c:y val="-5.45904952359791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9 701,2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8947.6</c:v>
                </c:pt>
                <c:pt idx="1">
                  <c:v>7923.4</c:v>
                </c:pt>
                <c:pt idx="2">
                  <c:v>7883.8</c:v>
                </c:pt>
              </c:numCache>
            </c:numRef>
          </c:val>
        </c:ser>
        <c:shape val="box"/>
        <c:axId val="123260288"/>
        <c:axId val="123266176"/>
        <c:axId val="0"/>
      </c:bar3DChart>
      <c:catAx>
        <c:axId val="123260288"/>
        <c:scaling>
          <c:orientation val="minMax"/>
        </c:scaling>
        <c:axPos val="b"/>
        <c:numFmt formatCode="General" sourceLinked="1"/>
        <c:tickLblPos val="nextTo"/>
        <c:crossAx val="123266176"/>
        <c:crosses val="autoZero"/>
        <c:auto val="1"/>
        <c:lblAlgn val="ctr"/>
        <c:lblOffset val="100"/>
      </c:catAx>
      <c:valAx>
        <c:axId val="123266176"/>
        <c:scaling>
          <c:orientation val="minMax"/>
        </c:scaling>
        <c:delete val="1"/>
        <c:axPos val="l"/>
        <c:numFmt formatCode="0.0" sourceLinked="1"/>
        <c:tickLblPos val="none"/>
        <c:crossAx val="1232602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sideWall>
      <c:spPr>
        <a:noFill/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Возмещение предприятиям ЖКХ части платы граждан за коммунальные услуги 2018-2020 по 150,0 тыс.рублей ежегодно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Проект 2018 год</c:v>
                </c:pt>
                <c:pt idx="1">
                  <c:v>Проект 2019 год</c:v>
                </c:pt>
                <c:pt idx="2">
                  <c:v>Проект 2020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150</c:v>
                </c:pt>
                <c:pt idx="1">
                  <c:v>150</c:v>
                </c:pt>
                <c:pt idx="2">
                  <c:v>150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реализацию мероприятий по благоустройству общественных территорий 2018 год - 59,0 тыс.руб.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Проект 2018 год</c:v>
                </c:pt>
                <c:pt idx="1">
                  <c:v>Проект 2019 год</c:v>
                </c:pt>
                <c:pt idx="2">
                  <c:v>Проект 2020 год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59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Содержание сетей уличного освещения: 2018 год -451,1 тыс.рублей; 2019 год -470,5 тыс.рублей; 2020 год - 490,7 тыс.рублей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Проект 2018 год</c:v>
                </c:pt>
                <c:pt idx="1">
                  <c:v>Проект 2019 год</c:v>
                </c:pt>
                <c:pt idx="2">
                  <c:v>Проект 2020 год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451.1</c:v>
                </c:pt>
                <c:pt idx="1">
                  <c:v>470.5</c:v>
                </c:pt>
                <c:pt idx="2">
                  <c:v>490.7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Озеленение территории: 2018 год - 30,0 тыс.рублей, на 2019 год - 30,0 тыс.рублей, на 2020 год -30,0 тыс.рублей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Проект 2018 год</c:v>
                </c:pt>
                <c:pt idx="1">
                  <c:v>Проект 2019 год</c:v>
                </c:pt>
                <c:pt idx="2">
                  <c:v>Проект 2020 год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30</c:v>
                </c:pt>
                <c:pt idx="1">
                  <c:v>30</c:v>
                </c:pt>
                <c:pt idx="2">
                  <c:v>30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Содержание мест захоронения: 2018 год - 100,0 тыс.рублей; 2019 год - 130,0 тыс.рублей; 2020 год - 130,0 тыс.рублей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Проект 2018 год</c:v>
                </c:pt>
                <c:pt idx="1">
                  <c:v>Проект 2019 год</c:v>
                </c:pt>
                <c:pt idx="2">
                  <c:v>Проект 2020 год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100</c:v>
                </c:pt>
                <c:pt idx="1">
                  <c:v>130</c:v>
                </c:pt>
                <c:pt idx="2">
                  <c:v>130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расходы по благоустройству- 2018 год- 116,4 тыс. Рублей, на 2019 год - 61,9 тыс.рублей, на 2020 год - 61,9 тыс.рублей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Проект 2018 год</c:v>
                </c:pt>
                <c:pt idx="1">
                  <c:v>Проект 2019 год</c:v>
                </c:pt>
                <c:pt idx="2">
                  <c:v>Проект 2020 год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116.4</c:v>
                </c:pt>
                <c:pt idx="1">
                  <c:v>61.9</c:v>
                </c:pt>
                <c:pt idx="2">
                  <c:v>61.9</c:v>
                </c:pt>
              </c:numCache>
            </c:numRef>
          </c:val>
        </c:ser>
        <c:shape val="box"/>
        <c:axId val="123389824"/>
        <c:axId val="123391360"/>
        <c:axId val="0"/>
      </c:bar3DChart>
      <c:catAx>
        <c:axId val="123389824"/>
        <c:scaling>
          <c:orientation val="minMax"/>
        </c:scaling>
        <c:axPos val="b"/>
        <c:tickLblPos val="nextTo"/>
        <c:crossAx val="123391360"/>
        <c:crosses val="autoZero"/>
        <c:auto val="1"/>
        <c:lblAlgn val="ctr"/>
        <c:lblOffset val="100"/>
      </c:catAx>
      <c:valAx>
        <c:axId val="123391360"/>
        <c:scaling>
          <c:orientation val="minMax"/>
        </c:scaling>
        <c:axPos val="l"/>
        <c:majorGridlines/>
        <c:numFmt formatCode="0%" sourceLinked="1"/>
        <c:tickLblPos val="nextTo"/>
        <c:crossAx val="123389824"/>
        <c:crosses val="autoZero"/>
        <c:crossBetween val="between"/>
      </c:valAx>
      <c:spPr>
        <a:ln w="25400">
          <a:noFill/>
        </a:ln>
      </c:spPr>
    </c:plotArea>
    <c:legend>
      <c:legendPos val="r"/>
      <c:layout/>
    </c:legend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6159254142497227E-2"/>
          <c:y val="0.14640959011090413"/>
          <c:w val="0.88477464252605975"/>
          <c:h val="0.724176071939719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08 01 «Культура»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effectLst/>
            <a:scene3d>
              <a:camera prst="orthographicFront"/>
              <a:lightRig rig="threePt" dir="t"/>
            </a:scene3d>
            <a:sp3d prstMaterial="plastic">
              <a:bevelT/>
            </a:sp3d>
          </c:spPr>
          <c:cat>
            <c:strRef>
              <c:f>Лист1!$A$2:$A$4</c:f>
              <c:strCache>
                <c:ptCount val="3"/>
                <c:pt idx="0">
                  <c:v>Проект
2018 год</c:v>
                </c:pt>
                <c:pt idx="1">
                  <c:v>Проект
2019 год</c:v>
                </c:pt>
                <c:pt idx="2">
                  <c:v>Проект 
2020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5274.3</c:v>
                </c:pt>
                <c:pt idx="1">
                  <c:v>4029.2</c:v>
                </c:pt>
                <c:pt idx="2">
                  <c:v>4254.3</c:v>
                </c:pt>
              </c:numCache>
            </c:numRef>
          </c:val>
        </c:ser>
        <c:overlap val="100"/>
        <c:axId val="151102976"/>
        <c:axId val="151104512"/>
      </c:barChart>
      <c:catAx>
        <c:axId val="1511029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  <c:crossAx val="151104512"/>
        <c:crosses val="autoZero"/>
        <c:auto val="1"/>
        <c:lblAlgn val="ctr"/>
        <c:lblOffset val="100"/>
      </c:catAx>
      <c:valAx>
        <c:axId val="151104512"/>
        <c:scaling>
          <c:orientation val="minMax"/>
        </c:scaling>
        <c:axPos val="l"/>
        <c:numFmt formatCode="#,##0.0" sourceLinked="1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ru-RU"/>
          </a:p>
        </c:txPr>
        <c:crossAx val="1511029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dirty="0" smtClean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i="1" dirty="0">
            <a:latin typeface="Arial Black" pitchFamily="34" charset="0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dirty="0" smtClean="0">
              <a:latin typeface="Arial Black" pitchFamily="34" charset="0"/>
            </a:rPr>
            <a:t>эффективное управление расходами</a:t>
          </a:r>
          <a:endParaRPr lang="ru-RU" sz="1200" i="1" dirty="0">
            <a:latin typeface="Arial Black" pitchFamily="34" charset="0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971F98B7-9F0E-4CBF-9E52-F758B7AF539C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dirty="0" smtClean="0">
              <a:latin typeface="Arial Black" pitchFamily="34" charset="0"/>
            </a:rPr>
            <a:t>стабильность налоговых и неналоговых условий</a:t>
          </a:r>
          <a:endParaRPr lang="ru-RU" sz="1200" i="1" dirty="0">
            <a:latin typeface="Arial Black" pitchFamily="34" charset="0"/>
          </a:endParaRPr>
        </a:p>
      </dgm:t>
    </dgm:pt>
    <dgm:pt modelId="{03C9B6BD-1F14-43AB-8931-58CC8047476B}" type="parTrans" cxnId="{5E1C4784-6B0A-470C-AA72-37735BD917F0}">
      <dgm:prSet/>
      <dgm:spPr/>
      <dgm:t>
        <a:bodyPr/>
        <a:lstStyle/>
        <a:p>
          <a:endParaRPr lang="ru-RU"/>
        </a:p>
      </dgm:t>
    </dgm:pt>
    <dgm:pt modelId="{39C6AF87-AFF4-4988-9CE4-58C3DFCADBFC}" type="sibTrans" cxnId="{5E1C4784-6B0A-470C-AA72-37735BD917F0}">
      <dgm:prSet/>
      <dgm:spPr/>
      <dgm:t>
        <a:bodyPr/>
        <a:lstStyle/>
        <a:p>
          <a:endParaRPr lang="ru-RU"/>
        </a:p>
      </dgm:t>
    </dgm:pt>
    <dgm:pt modelId="{10CEFBB7-6C13-42BB-A72E-9CE8C445008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dirty="0" smtClean="0">
              <a:latin typeface="Arial Black" pitchFamily="34" charset="0"/>
            </a:rPr>
            <a:t>инвестирование </a:t>
          </a:r>
          <a:br>
            <a:rPr lang="ru-RU" sz="1200" i="1" dirty="0" smtClean="0">
              <a:latin typeface="Arial Black" pitchFamily="34" charset="0"/>
            </a:rPr>
          </a:br>
          <a:r>
            <a:rPr lang="ru-RU" sz="1200" i="1" dirty="0" smtClean="0">
              <a:latin typeface="Arial Black" pitchFamily="34" charset="0"/>
            </a:rPr>
            <a:t>в человеческий капитал</a:t>
          </a:r>
          <a:endParaRPr lang="ru-RU" sz="1200" i="1" dirty="0">
            <a:latin typeface="Arial Black" pitchFamily="34" charset="0"/>
          </a:endParaRPr>
        </a:p>
      </dgm:t>
    </dgm:pt>
    <dgm:pt modelId="{CE1ADD2A-B7FD-478F-A426-66139ECBA903}" type="parTrans" cxnId="{CED1569C-B30C-4D4A-9BEF-D0C89A079BAC}">
      <dgm:prSet/>
      <dgm:spPr/>
      <dgm:t>
        <a:bodyPr/>
        <a:lstStyle/>
        <a:p>
          <a:endParaRPr lang="ru-RU"/>
        </a:p>
      </dgm:t>
    </dgm:pt>
    <dgm:pt modelId="{23A35882-F850-44CF-BF7E-76DE9BF961FC}" type="sibTrans" cxnId="{CED1569C-B30C-4D4A-9BEF-D0C89A079BAC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i="1" dirty="0">
            <a:latin typeface="Arial Black" pitchFamily="34" charset="0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5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5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5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5" custScaleX="91473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5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5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23B2BA9-1C97-483A-B23A-3ED1FDCF116F}" type="pres">
      <dgm:prSet presAssocID="{971F98B7-9F0E-4CBF-9E52-F758B7AF539C}" presName="compNode" presStyleCnt="0"/>
      <dgm:spPr/>
      <dgm:t>
        <a:bodyPr/>
        <a:lstStyle/>
        <a:p>
          <a:endParaRPr lang="ru-RU"/>
        </a:p>
      </dgm:t>
    </dgm:pt>
    <dgm:pt modelId="{A6261845-6FEC-4FCD-A320-DB13C9B75A59}" type="pres">
      <dgm:prSet presAssocID="{971F98B7-9F0E-4CBF-9E52-F758B7AF539C}" presName="bkgdShape" presStyleLbl="node1" presStyleIdx="2" presStyleCnt="5" custScaleX="122143" custLinFactNeighborX="82"/>
      <dgm:spPr/>
      <dgm:t>
        <a:bodyPr/>
        <a:lstStyle/>
        <a:p>
          <a:endParaRPr lang="ru-RU"/>
        </a:p>
      </dgm:t>
    </dgm:pt>
    <dgm:pt modelId="{DD65257D-0571-4E29-A9BE-119458095260}" type="pres">
      <dgm:prSet presAssocID="{971F98B7-9F0E-4CBF-9E52-F758B7AF539C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08111-633B-4C1F-8C5C-7AB01EEC5F6A}" type="pres">
      <dgm:prSet presAssocID="{971F98B7-9F0E-4CBF-9E52-F758B7AF539C}" presName="invisiNode" presStyleLbl="node1" presStyleIdx="2" presStyleCnt="5"/>
      <dgm:spPr/>
      <dgm:t>
        <a:bodyPr/>
        <a:lstStyle/>
        <a:p>
          <a:endParaRPr lang="ru-RU"/>
        </a:p>
      </dgm:t>
    </dgm:pt>
    <dgm:pt modelId="{59BCE99C-652C-4BAC-91C1-A60B797A8CEA}" type="pres">
      <dgm:prSet presAssocID="{971F98B7-9F0E-4CBF-9E52-F758B7AF539C}" presName="imagNode" presStyleLbl="fgImgPlace1" presStyleIdx="2" presStyleCnt="5" custScaleX="84468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1196D70-DB24-4DDC-9CF1-7DC9DF8BCFAE}" type="pres">
      <dgm:prSet presAssocID="{39C6AF87-AFF4-4988-9CE4-58C3DFCADB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3842D31-BF1C-4BCF-9C67-BBB3314ABE68}" type="pres">
      <dgm:prSet presAssocID="{10CEFBB7-6C13-42BB-A72E-9CE8C4450081}" presName="compNode" presStyleCnt="0"/>
      <dgm:spPr/>
      <dgm:t>
        <a:bodyPr/>
        <a:lstStyle/>
        <a:p>
          <a:endParaRPr lang="ru-RU"/>
        </a:p>
      </dgm:t>
    </dgm:pt>
    <dgm:pt modelId="{05BE1EB1-E929-4EA6-B09B-AEAAF45A936A}" type="pres">
      <dgm:prSet presAssocID="{10CEFBB7-6C13-42BB-A72E-9CE8C4450081}" presName="bkgdShape" presStyleLbl="node1" presStyleIdx="3" presStyleCnt="5" custScaleX="89976"/>
      <dgm:spPr/>
      <dgm:t>
        <a:bodyPr/>
        <a:lstStyle/>
        <a:p>
          <a:endParaRPr lang="ru-RU"/>
        </a:p>
      </dgm:t>
    </dgm:pt>
    <dgm:pt modelId="{2124DCEB-EDBD-415D-8E06-ED092037E12A}" type="pres">
      <dgm:prSet presAssocID="{10CEFBB7-6C13-42BB-A72E-9CE8C4450081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6886E-6BD9-42B7-9C7E-82FEC5D3C11D}" type="pres">
      <dgm:prSet presAssocID="{10CEFBB7-6C13-42BB-A72E-9CE8C4450081}" presName="invisiNode" presStyleLbl="node1" presStyleIdx="3" presStyleCnt="5"/>
      <dgm:spPr/>
      <dgm:t>
        <a:bodyPr/>
        <a:lstStyle/>
        <a:p>
          <a:endParaRPr lang="ru-RU"/>
        </a:p>
      </dgm:t>
    </dgm:pt>
    <dgm:pt modelId="{2A289877-5F19-4A19-A468-00B4EBF5943F}" type="pres">
      <dgm:prSet presAssocID="{10CEFBB7-6C13-42BB-A72E-9CE8C4450081}" presName="imagNode" presStyleLbl="fgImgPlace1" presStyleIdx="3" presStyleCnt="5" custScaleX="79868" custScaleY="8258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77DEABC-75F1-441E-8920-4A84FA5ED8C1}" type="pres">
      <dgm:prSet presAssocID="{23A35882-F850-44CF-BF7E-76DE9BF961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4" presStyleCnt="5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4" presStyleCnt="5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4" presStyleCnt="5" custScaleX="85206" custScaleY="8258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78C85F28-1B1D-4359-A154-ED450679EC47}" type="presOf" srcId="{BE907F90-9D92-45A1-94F8-1DCBD5B9715F}" destId="{272D07C4-E4A0-4649-AFF9-320ECA914488}" srcOrd="1" destOrd="0" presId="urn:microsoft.com/office/officeart/2005/8/layout/hList7"/>
    <dgm:cxn modelId="{712029C1-EF2D-479C-B456-69290C1C58F5}" type="presOf" srcId="{971F98B7-9F0E-4CBF-9E52-F758B7AF539C}" destId="{DD65257D-0571-4E29-A9BE-119458095260}" srcOrd="1" destOrd="0" presId="urn:microsoft.com/office/officeart/2005/8/layout/hList7"/>
    <dgm:cxn modelId="{19B7C5E6-1D5C-4846-A0E0-B01977A3C3D3}" type="presOf" srcId="{BE907F90-9D92-45A1-94F8-1DCBD5B9715F}" destId="{14E9E240-14D8-48CE-A8EF-4C26DD964D0B}" srcOrd="0" destOrd="0" presId="urn:microsoft.com/office/officeart/2005/8/layout/hList7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14B31CC8-2AFF-473F-8960-1A661774B261}" type="presOf" srcId="{914D76AC-028B-4257-BED1-2C2263772DDA}" destId="{E32018F6-38F3-4F68-9FD0-50FD7BED2859}" srcOrd="0" destOrd="0" presId="urn:microsoft.com/office/officeart/2005/8/layout/hList7"/>
    <dgm:cxn modelId="{D49A4A8E-E13A-48B9-A452-439EA4800B82}" srcId="{7D9F30EA-5AAD-4B4D-9B37-1898C8B1B1C4}" destId="{BE907F90-9D92-45A1-94F8-1DCBD5B9715F}" srcOrd="4" destOrd="0" parTransId="{03FA8934-805C-4CA4-B0FE-FC842D45AFE0}" sibTransId="{1C6C0DF2-B0CB-4D92-954A-55B02AC860DD}"/>
    <dgm:cxn modelId="{D9466C57-F81B-43AB-9B20-38F0F849E8C0}" type="presOf" srcId="{F0351681-504B-468A-A43A-35239C443A97}" destId="{BD834AB3-FAFF-4D74-B8D8-881F0EC6B9AD}" srcOrd="1" destOrd="0" presId="urn:microsoft.com/office/officeart/2005/8/layout/hList7"/>
    <dgm:cxn modelId="{2EDF6D89-4AFF-415B-9A05-F260E1C575A7}" type="presOf" srcId="{10CEFBB7-6C13-42BB-A72E-9CE8C4450081}" destId="{2124DCEB-EDBD-415D-8E06-ED092037E12A}" srcOrd="1" destOrd="0" presId="urn:microsoft.com/office/officeart/2005/8/layout/hList7"/>
    <dgm:cxn modelId="{8EF4490E-E82E-4D9A-BAD1-1DE69CDD11E1}" type="presOf" srcId="{BFE45829-723F-4E4D-9831-F195998B70F6}" destId="{D73F7537-DE83-45D9-AFD1-908328D4D97E}" srcOrd="0" destOrd="0" presId="urn:microsoft.com/office/officeart/2005/8/layout/hList7"/>
    <dgm:cxn modelId="{C53F01F9-0D35-4B3C-9C22-0C01B3BF8D2B}" type="presOf" srcId="{39C6AF87-AFF4-4988-9CE4-58C3DFCADBFC}" destId="{01196D70-DB24-4DDC-9CF1-7DC9DF8BCFAE}" srcOrd="0" destOrd="0" presId="urn:microsoft.com/office/officeart/2005/8/layout/hList7"/>
    <dgm:cxn modelId="{2B93680C-0B95-4792-A433-47E8D5550E4D}" type="presOf" srcId="{F0351681-504B-468A-A43A-35239C443A97}" destId="{01B5A3FF-8112-48C6-9524-2594DAB99429}" srcOrd="0" destOrd="0" presId="urn:microsoft.com/office/officeart/2005/8/layout/hList7"/>
    <dgm:cxn modelId="{C928E7E6-0BF8-4F71-A9FC-BBD38D226D7F}" type="presOf" srcId="{10CEFBB7-6C13-42BB-A72E-9CE8C4450081}" destId="{05BE1EB1-E929-4EA6-B09B-AEAAF45A936A}" srcOrd="0" destOrd="0" presId="urn:microsoft.com/office/officeart/2005/8/layout/hList7"/>
    <dgm:cxn modelId="{E84559F1-6B22-4E91-BE1D-DF98088BDC6D}" type="presOf" srcId="{BFE45829-723F-4E4D-9831-F195998B70F6}" destId="{A490A214-21F9-4C52-8E3B-F3A359B01D89}" srcOrd="1" destOrd="0" presId="urn:microsoft.com/office/officeart/2005/8/layout/hList7"/>
    <dgm:cxn modelId="{28332E5F-80B5-4696-9341-FC12E92E475F}" type="presOf" srcId="{7D9F30EA-5AAD-4B4D-9B37-1898C8B1B1C4}" destId="{D7F1AC36-BB02-40D3-9EAC-6004F15E8D99}" srcOrd="0" destOrd="0" presId="urn:microsoft.com/office/officeart/2005/8/layout/hList7"/>
    <dgm:cxn modelId="{A94C93C9-3529-469B-AE7A-BC6F9394CE20}" type="presOf" srcId="{E1C31608-5158-4EC9-9C62-26BAAF099A48}" destId="{D893FC16-622A-4AA0-9276-3766E5F1AA15}" srcOrd="0" destOrd="0" presId="urn:microsoft.com/office/officeart/2005/8/layout/hList7"/>
    <dgm:cxn modelId="{BECFD384-8F7B-4534-81E9-340819B50C3E}" type="presOf" srcId="{23A35882-F850-44CF-BF7E-76DE9BF961FC}" destId="{477DEABC-75F1-441E-8920-4A84FA5ED8C1}" srcOrd="0" destOrd="0" presId="urn:microsoft.com/office/officeart/2005/8/layout/hList7"/>
    <dgm:cxn modelId="{5E1C4784-6B0A-470C-AA72-37735BD917F0}" srcId="{7D9F30EA-5AAD-4B4D-9B37-1898C8B1B1C4}" destId="{971F98B7-9F0E-4CBF-9E52-F758B7AF539C}" srcOrd="2" destOrd="0" parTransId="{03C9B6BD-1F14-43AB-8931-58CC8047476B}" sibTransId="{39C6AF87-AFF4-4988-9CE4-58C3DFCADBFC}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0C50F168-71C7-4F70-A20E-91E981BE1C77}" type="presOf" srcId="{971F98B7-9F0E-4CBF-9E52-F758B7AF539C}" destId="{A6261845-6FEC-4FCD-A320-DB13C9B75A59}" srcOrd="0" destOrd="0" presId="urn:microsoft.com/office/officeart/2005/8/layout/hList7"/>
    <dgm:cxn modelId="{CED1569C-B30C-4D4A-9BEF-D0C89A079BAC}" srcId="{7D9F30EA-5AAD-4B4D-9B37-1898C8B1B1C4}" destId="{10CEFBB7-6C13-42BB-A72E-9CE8C4450081}" srcOrd="3" destOrd="0" parTransId="{CE1ADD2A-B7FD-478F-A426-66139ECBA903}" sibTransId="{23A35882-F850-44CF-BF7E-76DE9BF961FC}"/>
    <dgm:cxn modelId="{7490DAFB-93DA-44B9-BBD3-38D6D16B7F6F}" type="presParOf" srcId="{D7F1AC36-BB02-40D3-9EAC-6004F15E8D99}" destId="{9132C0C5-E5AF-4E5E-918C-A1BB430E7228}" srcOrd="0" destOrd="0" presId="urn:microsoft.com/office/officeart/2005/8/layout/hList7"/>
    <dgm:cxn modelId="{2330DF9C-2316-46B6-ABAF-5577EA7E8F36}" type="presParOf" srcId="{D7F1AC36-BB02-40D3-9EAC-6004F15E8D99}" destId="{AC9FC888-4E7D-41D5-BF8D-099DDFB49032}" srcOrd="1" destOrd="0" presId="urn:microsoft.com/office/officeart/2005/8/layout/hList7"/>
    <dgm:cxn modelId="{71FD7EB5-4DC3-4F6E-BEB5-96D1EE19D038}" type="presParOf" srcId="{AC9FC888-4E7D-41D5-BF8D-099DDFB49032}" destId="{3B03A404-6FA8-44DF-BD0D-938BEE92A850}" srcOrd="0" destOrd="0" presId="urn:microsoft.com/office/officeart/2005/8/layout/hList7"/>
    <dgm:cxn modelId="{31DAF820-B20E-4F63-9612-DF869FEFC19C}" type="presParOf" srcId="{3B03A404-6FA8-44DF-BD0D-938BEE92A850}" destId="{D73F7537-DE83-45D9-AFD1-908328D4D97E}" srcOrd="0" destOrd="0" presId="urn:microsoft.com/office/officeart/2005/8/layout/hList7"/>
    <dgm:cxn modelId="{AFAF7F09-D32B-47A1-AE58-66C7ADF6A42F}" type="presParOf" srcId="{3B03A404-6FA8-44DF-BD0D-938BEE92A850}" destId="{A490A214-21F9-4C52-8E3B-F3A359B01D89}" srcOrd="1" destOrd="0" presId="urn:microsoft.com/office/officeart/2005/8/layout/hList7"/>
    <dgm:cxn modelId="{30A85EA7-204F-49A9-AC45-4A7AFCB53E1E}" type="presParOf" srcId="{3B03A404-6FA8-44DF-BD0D-938BEE92A850}" destId="{8FADFE9E-A8A8-41F1-B358-A7A11B6B47E1}" srcOrd="2" destOrd="0" presId="urn:microsoft.com/office/officeart/2005/8/layout/hList7"/>
    <dgm:cxn modelId="{F8E9B565-19DF-4B89-A80A-588534B4427C}" type="presParOf" srcId="{3B03A404-6FA8-44DF-BD0D-938BEE92A850}" destId="{79E796B1-3ABE-4958-A470-95B84B3BA8FB}" srcOrd="3" destOrd="0" presId="urn:microsoft.com/office/officeart/2005/8/layout/hList7"/>
    <dgm:cxn modelId="{1BC20F05-2744-403F-9DCA-3FE1D0E72E53}" type="presParOf" srcId="{AC9FC888-4E7D-41D5-BF8D-099DDFB49032}" destId="{E32018F6-38F3-4F68-9FD0-50FD7BED2859}" srcOrd="1" destOrd="0" presId="urn:microsoft.com/office/officeart/2005/8/layout/hList7"/>
    <dgm:cxn modelId="{70CC908D-DC1E-4F9E-8712-FD7FF1D1E269}" type="presParOf" srcId="{AC9FC888-4E7D-41D5-BF8D-099DDFB49032}" destId="{A7D5A4F7-F72A-48AE-87CD-6C7027652D6C}" srcOrd="2" destOrd="0" presId="urn:microsoft.com/office/officeart/2005/8/layout/hList7"/>
    <dgm:cxn modelId="{858FBB4B-E182-4D76-A2B0-B3D60B6E80A4}" type="presParOf" srcId="{A7D5A4F7-F72A-48AE-87CD-6C7027652D6C}" destId="{01B5A3FF-8112-48C6-9524-2594DAB99429}" srcOrd="0" destOrd="0" presId="urn:microsoft.com/office/officeart/2005/8/layout/hList7"/>
    <dgm:cxn modelId="{392A8DC1-F54D-4EA6-BA42-C60466EDEEA2}" type="presParOf" srcId="{A7D5A4F7-F72A-48AE-87CD-6C7027652D6C}" destId="{BD834AB3-FAFF-4D74-B8D8-881F0EC6B9AD}" srcOrd="1" destOrd="0" presId="urn:microsoft.com/office/officeart/2005/8/layout/hList7"/>
    <dgm:cxn modelId="{8579870A-5A3D-4B5C-8578-274AB1763814}" type="presParOf" srcId="{A7D5A4F7-F72A-48AE-87CD-6C7027652D6C}" destId="{C8F3C681-2C9B-4653-BE31-D8B25A2AB7FA}" srcOrd="2" destOrd="0" presId="urn:microsoft.com/office/officeart/2005/8/layout/hList7"/>
    <dgm:cxn modelId="{62E27507-9E50-4F10-B235-00C5DA87D08A}" type="presParOf" srcId="{A7D5A4F7-F72A-48AE-87CD-6C7027652D6C}" destId="{E6379D24-0F7F-4C89-AA74-40B94EA75227}" srcOrd="3" destOrd="0" presId="urn:microsoft.com/office/officeart/2005/8/layout/hList7"/>
    <dgm:cxn modelId="{6CB72C0D-C1ED-4FAB-9682-125F467E8438}" type="presParOf" srcId="{AC9FC888-4E7D-41D5-BF8D-099DDFB49032}" destId="{D893FC16-622A-4AA0-9276-3766E5F1AA15}" srcOrd="3" destOrd="0" presId="urn:microsoft.com/office/officeart/2005/8/layout/hList7"/>
    <dgm:cxn modelId="{DA8A3AA9-D4C1-42B1-9DD3-228A430DBB5C}" type="presParOf" srcId="{AC9FC888-4E7D-41D5-BF8D-099DDFB49032}" destId="{E23B2BA9-1C97-483A-B23A-3ED1FDCF116F}" srcOrd="4" destOrd="0" presId="urn:microsoft.com/office/officeart/2005/8/layout/hList7"/>
    <dgm:cxn modelId="{5143CA4A-0AB1-449E-96F4-78C7B15A69A1}" type="presParOf" srcId="{E23B2BA9-1C97-483A-B23A-3ED1FDCF116F}" destId="{A6261845-6FEC-4FCD-A320-DB13C9B75A59}" srcOrd="0" destOrd="0" presId="urn:microsoft.com/office/officeart/2005/8/layout/hList7"/>
    <dgm:cxn modelId="{FDAF407B-E92A-49B1-8276-CCFF4970BD4E}" type="presParOf" srcId="{E23B2BA9-1C97-483A-B23A-3ED1FDCF116F}" destId="{DD65257D-0571-4E29-A9BE-119458095260}" srcOrd="1" destOrd="0" presId="urn:microsoft.com/office/officeart/2005/8/layout/hList7"/>
    <dgm:cxn modelId="{224A3C23-5425-481E-9DA4-1E059C0E10F3}" type="presParOf" srcId="{E23B2BA9-1C97-483A-B23A-3ED1FDCF116F}" destId="{6F608111-633B-4C1F-8C5C-7AB01EEC5F6A}" srcOrd="2" destOrd="0" presId="urn:microsoft.com/office/officeart/2005/8/layout/hList7"/>
    <dgm:cxn modelId="{5E07B4F1-D2EB-4638-A78F-D6D97B842EC4}" type="presParOf" srcId="{E23B2BA9-1C97-483A-B23A-3ED1FDCF116F}" destId="{59BCE99C-652C-4BAC-91C1-A60B797A8CEA}" srcOrd="3" destOrd="0" presId="urn:microsoft.com/office/officeart/2005/8/layout/hList7"/>
    <dgm:cxn modelId="{6CE61ED5-9E63-4976-A680-CEF74EAA551E}" type="presParOf" srcId="{AC9FC888-4E7D-41D5-BF8D-099DDFB49032}" destId="{01196D70-DB24-4DDC-9CF1-7DC9DF8BCFAE}" srcOrd="5" destOrd="0" presId="urn:microsoft.com/office/officeart/2005/8/layout/hList7"/>
    <dgm:cxn modelId="{99AD1DF2-EFEF-4DCE-9CAB-F61329EC0130}" type="presParOf" srcId="{AC9FC888-4E7D-41D5-BF8D-099DDFB49032}" destId="{F3842D31-BF1C-4BCF-9C67-BBB3314ABE68}" srcOrd="6" destOrd="0" presId="urn:microsoft.com/office/officeart/2005/8/layout/hList7"/>
    <dgm:cxn modelId="{D89D6C55-EC74-4B35-85CD-A8FE31901BEE}" type="presParOf" srcId="{F3842D31-BF1C-4BCF-9C67-BBB3314ABE68}" destId="{05BE1EB1-E929-4EA6-B09B-AEAAF45A936A}" srcOrd="0" destOrd="0" presId="urn:microsoft.com/office/officeart/2005/8/layout/hList7"/>
    <dgm:cxn modelId="{2708AA14-A1E9-4DC2-AEE3-DCDB0CEFEB29}" type="presParOf" srcId="{F3842D31-BF1C-4BCF-9C67-BBB3314ABE68}" destId="{2124DCEB-EDBD-415D-8E06-ED092037E12A}" srcOrd="1" destOrd="0" presId="urn:microsoft.com/office/officeart/2005/8/layout/hList7"/>
    <dgm:cxn modelId="{B40A9C95-6690-4D51-BD7B-0C2AFD0CBE79}" type="presParOf" srcId="{F3842D31-BF1C-4BCF-9C67-BBB3314ABE68}" destId="{76C6886E-6BD9-42B7-9C7E-82FEC5D3C11D}" srcOrd="2" destOrd="0" presId="urn:microsoft.com/office/officeart/2005/8/layout/hList7"/>
    <dgm:cxn modelId="{DA915442-A529-44EC-9F83-E4A16A5332C4}" type="presParOf" srcId="{F3842D31-BF1C-4BCF-9C67-BBB3314ABE68}" destId="{2A289877-5F19-4A19-A468-00B4EBF5943F}" srcOrd="3" destOrd="0" presId="urn:microsoft.com/office/officeart/2005/8/layout/hList7"/>
    <dgm:cxn modelId="{E7163779-7A41-4DD7-B20D-2FDB3E9C5A01}" type="presParOf" srcId="{AC9FC888-4E7D-41D5-BF8D-099DDFB49032}" destId="{477DEABC-75F1-441E-8920-4A84FA5ED8C1}" srcOrd="7" destOrd="0" presId="urn:microsoft.com/office/officeart/2005/8/layout/hList7"/>
    <dgm:cxn modelId="{4FFA89E1-7237-416D-99FA-84A88573E60C}" type="presParOf" srcId="{AC9FC888-4E7D-41D5-BF8D-099DDFB49032}" destId="{A10443EA-0A22-4998-85A4-5FC07C4410A8}" srcOrd="8" destOrd="0" presId="urn:microsoft.com/office/officeart/2005/8/layout/hList7"/>
    <dgm:cxn modelId="{0066BFF3-F093-40DD-9CB0-2E1F88BC4BDD}" type="presParOf" srcId="{A10443EA-0A22-4998-85A4-5FC07C4410A8}" destId="{14E9E240-14D8-48CE-A8EF-4C26DD964D0B}" srcOrd="0" destOrd="0" presId="urn:microsoft.com/office/officeart/2005/8/layout/hList7"/>
    <dgm:cxn modelId="{6E4CF5A1-8641-44A1-94D8-F9F6B879B457}" type="presParOf" srcId="{A10443EA-0A22-4998-85A4-5FC07C4410A8}" destId="{272D07C4-E4A0-4649-AFF9-320ECA914488}" srcOrd="1" destOrd="0" presId="urn:microsoft.com/office/officeart/2005/8/layout/hList7"/>
    <dgm:cxn modelId="{AC3398A2-F33E-476D-9A5A-C12609378213}" type="presParOf" srcId="{A10443EA-0A22-4998-85A4-5FC07C4410A8}" destId="{C7AF8028-0A1F-4B6B-BA86-08AA83130861}" srcOrd="2" destOrd="0" presId="urn:microsoft.com/office/officeart/2005/8/layout/hList7"/>
    <dgm:cxn modelId="{EC5A2E26-9E5D-4A7D-9038-AC749664F705}" type="presParOf" srcId="{A10443EA-0A22-4998-85A4-5FC07C4410A8}" destId="{801EDB75-7215-4290-9F39-D09130BB991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>
        <a:solidFill>
          <a:srgbClr val="8BC2DD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68AA1952-3345-4003-BFDC-A0E4F30C465C}">
      <dgm:prSet phldrT="[Текст]" custT="1"/>
      <dgm:spPr>
        <a:ln>
          <a:solidFill>
            <a:srgbClr val="90C5D8"/>
          </a:solidFill>
        </a:ln>
      </dgm:spPr>
      <dgm:t>
        <a:bodyPr/>
        <a:lstStyle/>
        <a:p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CD8EE939-5E82-4C1E-A503-C5646DF47732}" type="parTrans" cxnId="{3BEBB157-6F04-4726-92E8-65661F4D5571}">
      <dgm:prSet/>
      <dgm:spPr/>
      <dgm:t>
        <a:bodyPr/>
        <a:lstStyle/>
        <a:p>
          <a:endParaRPr lang="ru-RU"/>
        </a:p>
      </dgm:t>
    </dgm:pt>
    <dgm:pt modelId="{84C1FEF0-48B0-42FF-8385-CA2FDF866512}" type="sibTrans" cxnId="{3BEBB157-6F04-4726-92E8-65661F4D5571}">
      <dgm:prSet/>
      <dgm:spPr/>
      <dgm:t>
        <a:bodyPr/>
        <a:lstStyle/>
        <a:p>
          <a:endParaRPr lang="ru-RU"/>
        </a:p>
      </dgm:t>
    </dgm:pt>
    <dgm:pt modelId="{E02F3EE9-ABD1-4D06-9A71-B78C1E3542D6}">
      <dgm:prSet phldrT="[Текст]" custT="1"/>
      <dgm:spPr>
        <a:solidFill>
          <a:srgbClr val="99FF66"/>
        </a:solidFill>
      </dgm:spPr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AA1A75ED-3EC9-4A28-8738-27E036ED2506}" type="parTrans" cxnId="{5717FF89-59BF-4E71-A2FF-59C4C67B826C}">
      <dgm:prSet/>
      <dgm:spPr/>
      <dgm:t>
        <a:bodyPr/>
        <a:lstStyle/>
        <a:p>
          <a:endParaRPr lang="ru-RU"/>
        </a:p>
      </dgm:t>
    </dgm:pt>
    <dgm:pt modelId="{7429E3D7-E57E-4AC5-82B5-C677C06E342E}" type="sibTrans" cxnId="{5717FF89-59BF-4E71-A2FF-59C4C67B826C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chemeClr val="accent1">
            <a:lumMod val="40000"/>
            <a:lumOff val="60000"/>
            <a:alpha val="89804"/>
          </a:schemeClr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ngle"/>
          <a:bevelB w="165100" h="254000"/>
        </a:sp3d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 ("Дорожная карта") по увеличению поступлений налоговых и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неналого-вых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доходов бюджета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района на 2017-2019 годы </a:t>
          </a:r>
          <a:br>
            <a:rPr lang="ru-RU" sz="1400" b="1" i="1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(распоряжение Администрации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сельского поселения от </a:t>
          </a:r>
          <a:r>
            <a:rPr lang="ru-RU" sz="1400" b="1" i="1" u="none" dirty="0" smtClean="0">
              <a:latin typeface="Times New Roman" pitchFamily="18" charset="0"/>
              <a:cs typeface="Times New Roman" pitchFamily="18" charset="0"/>
            </a:rPr>
            <a:t>31.07.2017 № 36)</a:t>
          </a:r>
          <a:endParaRPr lang="ru-RU" sz="1400" u="none" dirty="0"/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C3A7DD02-4A49-4703-AC15-9E0113FDB979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Программа повышения эффективности  управления муниципальными финансами на период до 2018 года в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Волошинском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сельском поселении (постановление Администрации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сельского поселения от  15.04.2014 № 61)</a:t>
          </a:r>
          <a:endParaRPr lang="ru-RU" sz="1400" dirty="0"/>
        </a:p>
      </dgm:t>
    </dgm:pt>
    <dgm:pt modelId="{A16EE01F-A2B0-4440-88C8-2DE7F58B8A60}" type="parTrans" cxnId="{1C0697D9-85D0-492D-B3E6-B5B755F74DED}">
      <dgm:prSet/>
      <dgm:spPr/>
      <dgm:t>
        <a:bodyPr/>
        <a:lstStyle/>
        <a:p>
          <a:endParaRPr lang="ru-RU"/>
        </a:p>
      </dgm:t>
    </dgm:pt>
    <dgm:pt modelId="{D1B66777-09F6-4D87-83E6-6C4051FC771C}" type="sibTrans" cxnId="{1C0697D9-85D0-492D-B3E6-B5B755F74DED}">
      <dgm:prSet/>
      <dgm:spPr/>
      <dgm:t>
        <a:bodyPr/>
        <a:lstStyle/>
        <a:p>
          <a:endParaRPr lang="ru-RU"/>
        </a:p>
      </dgm:t>
    </dgm:pt>
    <dgm:pt modelId="{378CD20F-4C33-45C8-AA4B-0CE44C4D04C2}">
      <dgm:prSet custT="1"/>
      <dgm:spPr>
        <a:solidFill>
          <a:srgbClr val="CCFF33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мероприятий, направленных на выявление и отмену установленных Администрацией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сельского поселения расходных обязательств, не связанных с решением вопросов, отнесенных Конституцией РФ и федеральными законами к полномочиям органов местного самоуправления (распоряжение Администрации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сельского поселения от 07.06.2017 № 27)</a:t>
          </a:r>
          <a:endParaRPr lang="ru-RU" sz="1200" dirty="0"/>
        </a:p>
      </dgm:t>
    </dgm:pt>
    <dgm:pt modelId="{F1049D1A-A6A2-4942-934D-DDE2B8CFE2C7}" type="parTrans" cxnId="{9F85EE27-E071-4052-8917-C465BFE326C9}">
      <dgm:prSet/>
      <dgm:spPr/>
      <dgm:t>
        <a:bodyPr/>
        <a:lstStyle/>
        <a:p>
          <a:endParaRPr lang="ru-RU"/>
        </a:p>
      </dgm:t>
    </dgm:pt>
    <dgm:pt modelId="{DC1A242C-C1AD-4B52-92F9-17803FE1BE9A}" type="sibTrans" cxnId="{9F85EE27-E071-4052-8917-C465BFE326C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8BC2DD">
            <a:alpha val="89804"/>
          </a:srgbClr>
        </a:solidFill>
        <a:ln>
          <a:solidFill>
            <a:srgbClr val="90C5D8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ngle"/>
          <a:bevelB w="165100" h="254000"/>
        </a:sp3d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Программа оптимизации расходов бюджета 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района на 2017 – 2019 годы                                                                                                                                              (распоряжение Администрации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сельского поселения от </a:t>
          </a:r>
          <a:r>
            <a:rPr lang="ru-RU" sz="1400" b="1" i="1" u="none" dirty="0" smtClean="0">
              <a:latin typeface="Times New Roman" pitchFamily="18" charset="0"/>
              <a:cs typeface="Times New Roman" pitchFamily="18" charset="0"/>
            </a:rPr>
            <a:t>17.04.2017 № 13)</a:t>
          </a:r>
          <a:endParaRPr lang="ru-RU" sz="1400" u="none" dirty="0"/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4" custScaleY="84876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4" custScaleX="94181" custScaleY="135599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4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4" custScaleX="91204" custScaleY="101000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97879-AB49-4509-8632-7CB05A7604A3}" type="pres">
      <dgm:prSet presAssocID="{101D608E-9EBC-40B6-91D9-6FFF31D19B2F}" presName="sp" presStyleCnt="0"/>
      <dgm:spPr/>
      <dgm:t>
        <a:bodyPr/>
        <a:lstStyle/>
        <a:p>
          <a:endParaRPr lang="ru-RU"/>
        </a:p>
      </dgm:t>
    </dgm:pt>
    <dgm:pt modelId="{24828325-9710-4C43-A4EA-D8E2D475B012}" type="pres">
      <dgm:prSet presAssocID="{68AA1952-3345-4003-BFDC-A0E4F30C465C}" presName="composite" presStyleCnt="0"/>
      <dgm:spPr/>
      <dgm:t>
        <a:bodyPr/>
        <a:lstStyle/>
        <a:p>
          <a:endParaRPr lang="ru-RU"/>
        </a:p>
      </dgm:t>
    </dgm:pt>
    <dgm:pt modelId="{B59BF440-36E6-48B3-BC75-E6445956244C}" type="pres">
      <dgm:prSet presAssocID="{68AA1952-3345-4003-BFDC-A0E4F30C465C}" presName="parentText" presStyleLbl="alignNode1" presStyleIdx="2" presStyleCnt="4" custScaleY="120495" custLinFactNeighborX="7881" custLinFactNeighborY="-959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6F6C7F8D-CA85-4C86-A8B9-DE0E49DC8118}" type="pres">
      <dgm:prSet presAssocID="{68AA1952-3345-4003-BFDC-A0E4F30C465C}" presName="descendantText" presStyleLbl="alignAcc1" presStyleIdx="2" presStyleCnt="4" custScaleX="92067" custScaleY="178730" custLinFactNeighborX="874" custLinFactNeighborY="8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25B9E-4443-4AF7-919B-3E90C6E8FC0E}" type="pres">
      <dgm:prSet presAssocID="{84C1FEF0-48B0-42FF-8385-CA2FDF866512}" presName="sp" presStyleCnt="0"/>
      <dgm:spPr/>
      <dgm:t>
        <a:bodyPr/>
        <a:lstStyle/>
        <a:p>
          <a:endParaRPr lang="ru-RU"/>
        </a:p>
      </dgm:t>
    </dgm:pt>
    <dgm:pt modelId="{4122055B-10BA-4763-BCF9-826BF8448BD8}" type="pres">
      <dgm:prSet presAssocID="{E02F3EE9-ABD1-4D06-9A71-B78C1E3542D6}" presName="composite" presStyleCnt="0"/>
      <dgm:spPr/>
      <dgm:t>
        <a:bodyPr/>
        <a:lstStyle/>
        <a:p>
          <a:endParaRPr lang="ru-RU"/>
        </a:p>
      </dgm:t>
    </dgm:pt>
    <dgm:pt modelId="{A6E13E1B-7D1B-442A-959A-A9F6D8AE7DD8}" type="pres">
      <dgm:prSet presAssocID="{E02F3EE9-ABD1-4D06-9A71-B78C1E3542D6}" presName="parentText" presStyleLbl="alignNode1" presStyleIdx="3" presStyleCnt="4" custLinFactNeighborX="7881" custLinFactNeighborY="-3149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F6DF088B-B792-439B-9EEE-AF2670D0671E}" type="pres">
      <dgm:prSet presAssocID="{E02F3EE9-ABD1-4D06-9A71-B78C1E3542D6}" presName="descendantText" presStyleLbl="alignAcc1" presStyleIdx="3" presStyleCnt="4" custScaleX="92438" custScaleY="157785" custLinFactNeighborX="507" custLinFactNeighborY="24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E9AFAC-ECB1-49E7-A723-4CFA6F748456}" type="presOf" srcId="{E02F3EE9-ABD1-4D06-9A71-B78C1E3542D6}" destId="{A6E13E1B-7D1B-442A-959A-A9F6D8AE7DD8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D80A01E1-25EA-46A8-B377-57ECDD16D786}" type="presOf" srcId="{C3A7DD02-4A49-4703-AC15-9E0113FDB979}" destId="{F6DF088B-B792-439B-9EEE-AF2670D0671E}" srcOrd="0" destOrd="0" presId="urn:microsoft.com/office/officeart/2005/8/layout/chevron2"/>
    <dgm:cxn modelId="{9F85EE27-E071-4052-8917-C465BFE326C9}" srcId="{68AA1952-3345-4003-BFDC-A0E4F30C465C}" destId="{378CD20F-4C33-45C8-AA4B-0CE44C4D04C2}" srcOrd="0" destOrd="0" parTransId="{F1049D1A-A6A2-4942-934D-DDE2B8CFE2C7}" sibTransId="{DC1A242C-C1AD-4B52-92F9-17803FE1BE9A}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3BEBB157-6F04-4726-92E8-65661F4D5571}" srcId="{B90239BA-D30D-42D9-95F7-1477AF7261C5}" destId="{68AA1952-3345-4003-BFDC-A0E4F30C465C}" srcOrd="2" destOrd="0" parTransId="{CD8EE939-5E82-4C1E-A503-C5646DF47732}" sibTransId="{84C1FEF0-48B0-42FF-8385-CA2FDF866512}"/>
    <dgm:cxn modelId="{5717FF89-59BF-4E71-A2FF-59C4C67B826C}" srcId="{B90239BA-D30D-42D9-95F7-1477AF7261C5}" destId="{E02F3EE9-ABD1-4D06-9A71-B78C1E3542D6}" srcOrd="3" destOrd="0" parTransId="{AA1A75ED-3EC9-4A28-8738-27E036ED2506}" sibTransId="{7429E3D7-E57E-4AC5-82B5-C677C06E342E}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1C0697D9-85D0-492D-B3E6-B5B755F74DED}" srcId="{E02F3EE9-ABD1-4D06-9A71-B78C1E3542D6}" destId="{C3A7DD02-4A49-4703-AC15-9E0113FDB979}" srcOrd="0" destOrd="0" parTransId="{A16EE01F-A2B0-4440-88C8-2DE7F58B8A60}" sibTransId="{D1B66777-09F6-4D87-83E6-6C4051FC771C}"/>
    <dgm:cxn modelId="{FD059751-96AE-4BA9-B5B5-DEFC2DCB8113}" type="presOf" srcId="{68AA1952-3345-4003-BFDC-A0E4F30C465C}" destId="{B59BF440-36E6-48B3-BC75-E6445956244C}" srcOrd="0" destOrd="0" presId="urn:microsoft.com/office/officeart/2005/8/layout/chevron2"/>
    <dgm:cxn modelId="{46E64783-2E3C-4370-B119-FE9F0EA781F9}" type="presOf" srcId="{378CD20F-4C33-45C8-AA4B-0CE44C4D04C2}" destId="{6F6C7F8D-CA85-4C86-A8B9-DE0E49DC8118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  <dgm:cxn modelId="{087B1095-87F7-4EE9-AB8A-292C66A894A7}" type="presParOf" srcId="{6CDFB346-5AE3-475E-BC66-186028DEC05D}" destId="{B0C97879-AB49-4509-8632-7CB05A7604A3}" srcOrd="3" destOrd="0" presId="urn:microsoft.com/office/officeart/2005/8/layout/chevron2"/>
    <dgm:cxn modelId="{2AA98627-531B-4DD3-BBDE-CCD7EEEF7692}" type="presParOf" srcId="{6CDFB346-5AE3-475E-BC66-186028DEC05D}" destId="{24828325-9710-4C43-A4EA-D8E2D475B012}" srcOrd="4" destOrd="0" presId="urn:microsoft.com/office/officeart/2005/8/layout/chevron2"/>
    <dgm:cxn modelId="{7564D181-25A1-4101-908F-CA17CE81EAA5}" type="presParOf" srcId="{24828325-9710-4C43-A4EA-D8E2D475B012}" destId="{B59BF440-36E6-48B3-BC75-E6445956244C}" srcOrd="0" destOrd="0" presId="urn:microsoft.com/office/officeart/2005/8/layout/chevron2"/>
    <dgm:cxn modelId="{4A8629E4-FE9B-477F-9E38-FB2E12F09FB7}" type="presParOf" srcId="{24828325-9710-4C43-A4EA-D8E2D475B012}" destId="{6F6C7F8D-CA85-4C86-A8B9-DE0E49DC8118}" srcOrd="1" destOrd="0" presId="urn:microsoft.com/office/officeart/2005/8/layout/chevron2"/>
    <dgm:cxn modelId="{5C127BB2-0CCA-4D2A-A17C-E507A7449156}" type="presParOf" srcId="{6CDFB346-5AE3-475E-BC66-186028DEC05D}" destId="{A5625B9E-4443-4AF7-919B-3E90C6E8FC0E}" srcOrd="5" destOrd="0" presId="urn:microsoft.com/office/officeart/2005/8/layout/chevron2"/>
    <dgm:cxn modelId="{FED41B59-3A5B-441D-82D8-9168BC7C481C}" type="presParOf" srcId="{6CDFB346-5AE3-475E-BC66-186028DEC05D}" destId="{4122055B-10BA-4763-BCF9-826BF8448BD8}" srcOrd="6" destOrd="0" presId="urn:microsoft.com/office/officeart/2005/8/layout/chevron2"/>
    <dgm:cxn modelId="{999792EC-C6EC-47ED-97A7-BEF0523F5DC9}" type="presParOf" srcId="{4122055B-10BA-4763-BCF9-826BF8448BD8}" destId="{A6E13E1B-7D1B-442A-959A-A9F6D8AE7DD8}" srcOrd="0" destOrd="0" presId="urn:microsoft.com/office/officeart/2005/8/layout/chevron2"/>
    <dgm:cxn modelId="{D9228A1F-BEED-4A2D-A449-1A7A0B97DC72}" type="presParOf" srcId="{4122055B-10BA-4763-BCF9-826BF8448BD8}" destId="{F6DF088B-B792-439B-9EEE-AF2670D0671E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183161" y="0"/>
          <a:ext cx="1647635" cy="29118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i="1" kern="1200" dirty="0">
            <a:latin typeface="Arial Black" pitchFamily="34" charset="0"/>
            <a:cs typeface="Times New Roman" pitchFamily="18" charset="0"/>
          </a:endParaRPr>
        </a:p>
      </dsp:txBody>
      <dsp:txXfrm>
        <a:off x="183161" y="1164748"/>
        <a:ext cx="1647635" cy="1164748"/>
      </dsp:txXfrm>
    </dsp:sp>
    <dsp:sp modelId="{79E796B1-3ABE-4958-A470-95B84B3BA8FB}">
      <dsp:nvSpPr>
        <dsp:cNvPr id="0" name=""/>
        <dsp:cNvSpPr/>
      </dsp:nvSpPr>
      <dsp:spPr>
        <a:xfrm>
          <a:off x="601029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1888530" y="0"/>
          <a:ext cx="1760350" cy="29118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Arial Black" pitchFamily="34" charset="0"/>
            </a:rPr>
            <a:t>эффективное управление расходами</a:t>
          </a:r>
          <a:endParaRPr lang="ru-RU" sz="1200" i="1" kern="1200" dirty="0">
            <a:latin typeface="Arial Black" pitchFamily="34" charset="0"/>
          </a:endParaRPr>
        </a:p>
      </dsp:txBody>
      <dsp:txXfrm>
        <a:off x="1888530" y="1164748"/>
        <a:ext cx="1760350" cy="1164748"/>
      </dsp:txXfrm>
    </dsp:sp>
    <dsp:sp modelId="{E6379D24-0F7F-4C89-AA74-40B94EA75227}">
      <dsp:nvSpPr>
        <dsp:cNvPr id="0" name=""/>
        <dsp:cNvSpPr/>
      </dsp:nvSpPr>
      <dsp:spPr>
        <a:xfrm>
          <a:off x="2381484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61845-6FEC-4FCD-A320-DB13C9B75A59}">
      <dsp:nvSpPr>
        <dsp:cNvPr id="0" name=""/>
        <dsp:cNvSpPr/>
      </dsp:nvSpPr>
      <dsp:spPr>
        <a:xfrm>
          <a:off x="3707906" y="0"/>
          <a:ext cx="1924447" cy="29118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Arial Black" pitchFamily="34" charset="0"/>
            </a:rPr>
            <a:t>стабильность налоговых и неналоговых условий</a:t>
          </a:r>
          <a:endParaRPr lang="ru-RU" sz="1200" i="1" kern="1200" dirty="0">
            <a:latin typeface="Arial Black" pitchFamily="34" charset="0"/>
          </a:endParaRPr>
        </a:p>
      </dsp:txBody>
      <dsp:txXfrm>
        <a:off x="3707906" y="1164748"/>
        <a:ext cx="1924447" cy="1164748"/>
      </dsp:txXfrm>
    </dsp:sp>
    <dsp:sp modelId="{59BCE99C-652C-4BAC-91C1-A60B797A8CEA}">
      <dsp:nvSpPr>
        <dsp:cNvPr id="0" name=""/>
        <dsp:cNvSpPr/>
      </dsp:nvSpPr>
      <dsp:spPr>
        <a:xfrm>
          <a:off x="4259314" y="259130"/>
          <a:ext cx="819046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E1EB1-E929-4EA6-B09B-AEAAF45A936A}">
      <dsp:nvSpPr>
        <dsp:cNvPr id="0" name=""/>
        <dsp:cNvSpPr/>
      </dsp:nvSpPr>
      <dsp:spPr>
        <a:xfrm>
          <a:off x="5688795" y="0"/>
          <a:ext cx="1731541" cy="29118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Arial Black" pitchFamily="34" charset="0"/>
            </a:rPr>
            <a:t>инвестирование </a:t>
          </a:r>
          <a:br>
            <a:rPr lang="ru-RU" sz="1200" i="1" kern="1200" dirty="0" smtClean="0">
              <a:latin typeface="Arial Black" pitchFamily="34" charset="0"/>
            </a:rPr>
          </a:br>
          <a:r>
            <a:rPr lang="ru-RU" sz="1200" i="1" kern="1200" dirty="0" smtClean="0">
              <a:latin typeface="Arial Black" pitchFamily="34" charset="0"/>
            </a:rPr>
            <a:t>в человеческий капитал</a:t>
          </a:r>
          <a:endParaRPr lang="ru-RU" sz="1200" i="1" kern="1200" dirty="0">
            <a:latin typeface="Arial Black" pitchFamily="34" charset="0"/>
          </a:endParaRPr>
        </a:p>
      </dsp:txBody>
      <dsp:txXfrm>
        <a:off x="5688795" y="1164748"/>
        <a:ext cx="1731541" cy="1164748"/>
      </dsp:txXfrm>
    </dsp:sp>
    <dsp:sp modelId="{2A289877-5F19-4A19-A468-00B4EBF5943F}">
      <dsp:nvSpPr>
        <dsp:cNvPr id="0" name=""/>
        <dsp:cNvSpPr/>
      </dsp:nvSpPr>
      <dsp:spPr>
        <a:xfrm>
          <a:off x="6167344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7478070" y="0"/>
          <a:ext cx="1482767" cy="29118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i="1" kern="1200" dirty="0">
            <a:latin typeface="Arial Black" pitchFamily="34" charset="0"/>
          </a:endParaRPr>
        </a:p>
      </dsp:txBody>
      <dsp:txXfrm>
        <a:off x="7478070" y="1164748"/>
        <a:ext cx="1482767" cy="1164748"/>
      </dsp:txXfrm>
    </dsp:sp>
    <dsp:sp modelId="{801EDB75-7215-4290-9F39-D09130BB9918}">
      <dsp:nvSpPr>
        <dsp:cNvPr id="0" name=""/>
        <dsp:cNvSpPr/>
      </dsp:nvSpPr>
      <dsp:spPr>
        <a:xfrm>
          <a:off x="7806352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131789" y="96359"/>
          <a:ext cx="10255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101092" y="75415"/>
          <a:ext cx="860577" cy="709746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101092" y="75415"/>
        <a:ext cx="860577" cy="709746"/>
      </dsp:txXfrm>
    </dsp:sp>
    <dsp:sp modelId="{CA80EEC5-8180-463D-AB43-E20FC1CCE0B0}">
      <dsp:nvSpPr>
        <dsp:cNvPr id="0" name=""/>
        <dsp:cNvSpPr/>
      </dsp:nvSpPr>
      <dsp:spPr>
        <a:xfrm rot="5400000">
          <a:off x="4588889" y="-3474275"/>
          <a:ext cx="893665" cy="7842215"/>
        </a:xfrm>
        <a:prstGeom prst="round2SameRect">
          <a:avLst/>
        </a:prstGeom>
        <a:solidFill>
          <a:schemeClr val="accent1">
            <a:lumMod val="40000"/>
            <a:lumOff val="60000"/>
            <a:alpha val="89804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 ("Дорожная карта") по увеличению поступлений налоговых и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неналого-вых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доходов бюджета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района на 2017-2019 годы </a:t>
          </a:r>
          <a:b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(распоряжение Администрации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сельского поселения от </a:t>
          </a:r>
          <a:r>
            <a:rPr lang="ru-RU" sz="1400" b="1" i="1" u="none" kern="1200" dirty="0" smtClean="0">
              <a:latin typeface="Times New Roman" pitchFamily="18" charset="0"/>
              <a:cs typeface="Times New Roman" pitchFamily="18" charset="0"/>
            </a:rPr>
            <a:t>31.07.2017 № 36)</a:t>
          </a:r>
          <a:endParaRPr lang="ru-RU" sz="1400" u="none" kern="1200" dirty="0"/>
        </a:p>
      </dsp:txBody>
      <dsp:txXfrm rot="5400000">
        <a:off x="4588889" y="-3474275"/>
        <a:ext cx="893665" cy="7842215"/>
      </dsp:txXfrm>
    </dsp:sp>
    <dsp:sp modelId="{9B6A0A72-3C0F-4B82-A7E6-2BA4A15A1DC4}">
      <dsp:nvSpPr>
        <dsp:cNvPr id="0" name=""/>
        <dsp:cNvSpPr/>
      </dsp:nvSpPr>
      <dsp:spPr>
        <a:xfrm rot="5400000">
          <a:off x="24979" y="1418857"/>
          <a:ext cx="1013923" cy="709746"/>
        </a:xfrm>
        <a:prstGeom prst="bevel">
          <a:avLst/>
        </a:prstGeom>
        <a:solidFill>
          <a:srgbClr val="8BC2D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4979" y="1418857"/>
        <a:ext cx="1013923" cy="709746"/>
      </dsp:txXfrm>
    </dsp:sp>
    <dsp:sp modelId="{9A9BA3CA-42DC-4E24-BA14-1B2C342C1B46}">
      <dsp:nvSpPr>
        <dsp:cNvPr id="0" name=""/>
        <dsp:cNvSpPr/>
      </dsp:nvSpPr>
      <dsp:spPr>
        <a:xfrm rot="5400000">
          <a:off x="4683250" y="-2061396"/>
          <a:ext cx="665640" cy="7594328"/>
        </a:xfrm>
        <a:prstGeom prst="round2SameRect">
          <a:avLst/>
        </a:prstGeom>
        <a:solidFill>
          <a:srgbClr val="8BC2DD">
            <a:alpha val="89804"/>
          </a:srgbClr>
        </a:solidFill>
        <a:ln>
          <a:solidFill>
            <a:srgbClr val="90C5D8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Программа оптимизации расходов бюджета 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района на 2017 – 2019 годы                                                                                                                                              (распоряжение Администрации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сельского поселения от </a:t>
          </a:r>
          <a:r>
            <a:rPr lang="ru-RU" sz="1400" b="1" i="1" u="none" kern="1200" dirty="0" smtClean="0">
              <a:latin typeface="Times New Roman" pitchFamily="18" charset="0"/>
              <a:cs typeface="Times New Roman" pitchFamily="18" charset="0"/>
            </a:rPr>
            <a:t>17.04.2017 № 13)</a:t>
          </a:r>
          <a:endParaRPr lang="ru-RU" sz="1400" u="none" kern="1200" dirty="0"/>
        </a:p>
      </dsp:txBody>
      <dsp:txXfrm rot="5400000">
        <a:off x="4683250" y="-2061396"/>
        <a:ext cx="665640" cy="7594328"/>
      </dsp:txXfrm>
    </dsp:sp>
    <dsp:sp modelId="{B59BF440-36E6-48B3-BC75-E6445956244C}">
      <dsp:nvSpPr>
        <dsp:cNvPr id="0" name=""/>
        <dsp:cNvSpPr/>
      </dsp:nvSpPr>
      <dsp:spPr>
        <a:xfrm rot="5400000">
          <a:off x="-78921" y="2553057"/>
          <a:ext cx="1221727" cy="709746"/>
        </a:xfrm>
        <a:prstGeom prst="bevel">
          <a:avLst/>
        </a:prstGeom>
        <a:solidFill>
          <a:schemeClr val="accent5">
            <a:hueOff val="8993554"/>
            <a:satOff val="-507"/>
            <a:lumOff val="-20000"/>
            <a:alphaOff val="0"/>
          </a:schemeClr>
        </a:solidFill>
        <a:ln>
          <a:solidFill>
            <a:srgbClr val="90C5D8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5400000">
        <a:off x="-78921" y="2553057"/>
        <a:ext cx="1221727" cy="709746"/>
      </dsp:txXfrm>
    </dsp:sp>
    <dsp:sp modelId="{6F6C7F8D-CA85-4C86-A8B9-DE0E49DC8118}">
      <dsp:nvSpPr>
        <dsp:cNvPr id="0" name=""/>
        <dsp:cNvSpPr/>
      </dsp:nvSpPr>
      <dsp:spPr>
        <a:xfrm rot="5400000">
          <a:off x="4478070" y="-947064"/>
          <a:ext cx="1177920" cy="7666188"/>
        </a:xfrm>
        <a:prstGeom prst="round2SameRect">
          <a:avLst/>
        </a:prstGeom>
        <a:solidFill>
          <a:srgbClr val="CCFF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мероприятий, направленных на выявление и отмену установленных Администрацией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сельского поселения расходных обязательств, не связанных с решением вопросов, отнесенных Конституцией РФ и федеральными законами к полномочиям органов местного самоуправления (распоряжение Администрации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сельского поселения от 07.06.2017 № 27)</a:t>
          </a:r>
          <a:endParaRPr lang="ru-RU" sz="1200" kern="1200" dirty="0"/>
        </a:p>
      </dsp:txBody>
      <dsp:txXfrm rot="5400000">
        <a:off x="4478070" y="-947064"/>
        <a:ext cx="1177920" cy="7666188"/>
      </dsp:txXfrm>
    </dsp:sp>
    <dsp:sp modelId="{A6E13E1B-7D1B-442A-959A-A9F6D8AE7DD8}">
      <dsp:nvSpPr>
        <dsp:cNvPr id="0" name=""/>
        <dsp:cNvSpPr/>
      </dsp:nvSpPr>
      <dsp:spPr>
        <a:xfrm rot="5400000">
          <a:off x="24979" y="3801460"/>
          <a:ext cx="1013923" cy="709746"/>
        </a:xfrm>
        <a:prstGeom prst="bevel">
          <a:avLst/>
        </a:prstGeom>
        <a:solidFill>
          <a:srgbClr val="99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4979" y="3801460"/>
        <a:ext cx="1013923" cy="709746"/>
      </dsp:txXfrm>
    </dsp:sp>
    <dsp:sp modelId="{F6DF088B-B792-439B-9EEE-AF2670D0671E}">
      <dsp:nvSpPr>
        <dsp:cNvPr id="0" name=""/>
        <dsp:cNvSpPr/>
      </dsp:nvSpPr>
      <dsp:spPr>
        <a:xfrm rot="5400000">
          <a:off x="4516529" y="320773"/>
          <a:ext cx="1039882" cy="7697080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Программа повышения эффективности  управления муниципальными финансами на период до 2018 года в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Волошинском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сельском поселении (постановление Администрации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сельского поселения от  15.04.2014 № 61)</a:t>
          </a:r>
          <a:endParaRPr lang="ru-RU" sz="1400" kern="1200" dirty="0"/>
        </a:p>
      </dsp:txBody>
      <dsp:txXfrm rot="5400000">
        <a:off x="4516529" y="320773"/>
        <a:ext cx="1039882" cy="7697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0.77391</cdr:x>
      <cdr:y>0.10294</cdr:y>
    </cdr:from>
    <cdr:to>
      <cdr:x>0.89996</cdr:x>
      <cdr:y>0.23494</cdr:y>
    </cdr:to>
    <cdr:sp macro="" textlink="">
      <cdr:nvSpPr>
        <cdr:cNvPr id="4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08687" y="504050"/>
          <a:ext cx="1043810" cy="6463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4 254,3</a:t>
          </a:r>
        </a:p>
        <a:p xmlns:a="http://schemas.openxmlformats.org/drawingml/2006/main"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0.47826</cdr:x>
      <cdr:y>0.10294</cdr:y>
    </cdr:from>
    <cdr:to>
      <cdr:x>0.60431</cdr:x>
      <cdr:y>0.17837</cdr:y>
    </cdr:to>
    <cdr:sp macro="" textlink="">
      <cdr:nvSpPr>
        <cdr:cNvPr id="5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60440" y="504056"/>
          <a:ext cx="1043810" cy="3693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4 029,2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0.74737</cdr:y>
    </cdr:from>
    <cdr:to>
      <cdr:x>1</cdr:x>
      <cdr:y>0.77187</cdr:y>
    </cdr:to>
    <cdr:sp macro="" textlink="">
      <cdr:nvSpPr>
        <cdr:cNvPr id="15" name="Заголовок 23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4392488"/>
          <a:ext cx="8784976" cy="14401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="horz" anchor="ctr">
          <a:normAutofit/>
        </a:bodyPr>
        <a:lstStyle xmlns:a="http://schemas.openxmlformats.org/drawingml/2006/main">
          <a:lvl1pPr algn="l" rtl="0" eaLnBrk="1" latinLnBrk="0" hangingPunct="1">
            <a:spcBef>
              <a:spcPct val="0"/>
            </a:spcBef>
            <a:buNone/>
            <a:defRPr kumimoji="0" sz="4000" kern="1200">
              <a:solidFill>
                <a:srgbClr val="1F497D"/>
              </a:solidFill>
              <a:latin typeface="Trebuchet MS"/>
            </a:defRPr>
          </a:lvl1pPr>
        </a:lstStyle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30.11.2017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30.11.2017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1B387A-4D12-4C2A-A411-B7714F2D202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4D01D8-4116-485E-A0E2-853C21C792B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BFF4F-3E80-40AB-93BA-77B56DF87198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2E0CA-C96C-438D-A70A-838A9D6F49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2565B-77D2-4A83-9AA0-93A75204C5F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AF6B0-8098-427E-9DDC-9007CCF5A3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0447C-026C-4A54-A97B-AE1B647CBB4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5067B-6953-409D-8918-D636A3095D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7E850348-B09B-47C6-BB65-66B3EA2B95B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2CB140C-AFBD-4E60-A7B9-6BAF586F08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91EA61-B292-49BB-A319-45078E8821E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4E6B7-D2C3-450A-A6ED-4F31219704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79115-7387-46AD-B647-6D58080460A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E876-F1D1-4C8B-BD1F-9C7219D2B9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018AD-9085-419C-9095-2074C37AD66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58325-D46F-4642-BB46-4EF90B540B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6C782-E0E3-488E-82F6-5BD98EEE64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AD41C-7F88-495F-907B-9FECA172DE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74311-F960-47B8-91D4-15A3707170F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89F37-04E7-471A-A8B2-C158A57D6A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232EC-2E86-4A29-A495-7585EDD536D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FBDC3-9F77-4695-B639-A1A6E4BD9C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42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742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99EF8A-69D9-432F-B5A5-E982FAEBD15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dirty="0">
                <a:solidFill>
                  <a:schemeClr val="accent2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  <a:cs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9FF08F-0C2D-4945-8ECB-7A2A194AC7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30.11.2017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472" y="642918"/>
            <a:ext cx="8458200" cy="1857387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2900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АДМИНИСТРАЦИЯ ВОЛОШИНСКОГО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571876"/>
            <a:ext cx="8964488" cy="3286124"/>
          </a:xfrm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  бюджета </a:t>
            </a:r>
            <a:r>
              <a:rPr lang="ru-RU" sz="3300" b="1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Волошинского</a:t>
            </a:r>
            <a:r>
              <a:rPr lang="ru-RU" sz="33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сельского поселения </a:t>
            </a:r>
            <a:r>
              <a:rPr lang="ru-RU" sz="3300" b="1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Миллеровского</a:t>
            </a:r>
            <a:r>
              <a:rPr lang="ru-RU" sz="33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2018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2019 и 2020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636912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Содержимое 3"/>
          <p:cNvGraphicFramePr>
            <a:graphicFrameLocks noGrp="1"/>
          </p:cNvGraphicFramePr>
          <p:nvPr/>
        </p:nvGraphicFramePr>
        <p:xfrm>
          <a:off x="323528" y="620688"/>
          <a:ext cx="82089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37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рублей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</a:t>
            </a: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Волошинского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СЕЛЬСКОГО ПОСЕЛЕНИЯ </a:t>
            </a: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миллеровского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района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2018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805264"/>
            <a:ext cx="146159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Динамика поступлений налога на доходы физических лиц в бюджет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5" name="Рисунок 4" descr="14931041-calculator-money-pen-and-tax-act-against-the-background-of-the-certificat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5" y="2009774"/>
            <a:ext cx="3672407" cy="3651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Диаграмма 5"/>
          <p:cNvGraphicFramePr/>
          <p:nvPr/>
        </p:nvGraphicFramePr>
        <p:xfrm>
          <a:off x="3851920" y="2132856"/>
          <a:ext cx="5112568" cy="3384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332656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340768"/>
            <a:ext cx="7416824" cy="18722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бюджета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Волошинского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сельского поселения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Миллеровского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района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-324544" y="1772816"/>
          <a:ext cx="9468544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 rot="10800000" flipV="1">
            <a:off x="323528" y="2940768"/>
            <a:ext cx="158417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>
            <a:off x="3347864" y="4221088"/>
            <a:ext cx="648072" cy="144016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Line 36"/>
          <p:cNvSpPr>
            <a:spLocks noChangeShapeType="1"/>
          </p:cNvSpPr>
          <p:nvPr/>
        </p:nvSpPr>
        <p:spPr bwMode="auto">
          <a:xfrm>
            <a:off x="5292080" y="4437112"/>
            <a:ext cx="864096" cy="144016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 rot="525647">
            <a:off x="3366681" y="3919580"/>
            <a:ext cx="792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88,6%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0" name="Text Box 38"/>
          <p:cNvSpPr txBox="1">
            <a:spLocks noChangeArrowheads="1"/>
          </p:cNvSpPr>
          <p:nvPr/>
        </p:nvSpPr>
        <p:spPr bwMode="auto">
          <a:xfrm rot="444525">
            <a:off x="5105113" y="4119652"/>
            <a:ext cx="11608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99,5%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14282" y="1556792"/>
          <a:ext cx="5437838" cy="389742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45614"/>
                <a:gridCol w="997408"/>
                <a:gridCol w="997408"/>
                <a:gridCol w="997408"/>
              </a:tblGrid>
              <a:tr h="3720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4 272,3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4 298,9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4 298,9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7204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latin typeface="Times New Roman"/>
                        </a:rPr>
                        <a:t>173,3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>
                          <a:latin typeface="Times New Roman"/>
                        </a:rPr>
                        <a:t>173,3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/>
                </a:tc>
              </a:tr>
              <a:tr h="37204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30,0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40,7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40,7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7204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906,5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842,4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862,6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7204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5 274,3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4 029,2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4 254,3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7204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278,1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230,7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244,7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692697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Структура расходов по разделам бюджетной классификации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596336" y="1340768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5318456" y="1928802"/>
          <a:ext cx="382554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584176"/>
          </a:xfrm>
        </p:spPr>
        <p:txBody>
          <a:bodyPr/>
          <a:lstStyle/>
          <a:p>
            <a:pPr algn="ctr"/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обеспечение деятельности аппарата управления в 2018 году составят 4 272,3тыс. рублей или                         39,08 % общего объема расходов бюджета </a:t>
            </a:r>
            <a:r>
              <a:rPr lang="ru-RU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 </a:t>
            </a:r>
            <a:r>
              <a:rPr lang="ru-RU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348880"/>
            <a:ext cx="8064896" cy="4285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55588" algn="ctr">
              <a:spcBef>
                <a:spcPts val="300"/>
              </a:spcBef>
              <a:buClr>
                <a:srgbClr val="9BBB59"/>
              </a:buClr>
            </a:pP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  <a:latin typeface="Georgia (Основной текст)"/>
                <a:cs typeface="+mn-cs"/>
              </a:rPr>
              <a:t>Ограничения: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sz="2000" b="1" dirty="0" smtClean="0">
                <a:latin typeface="+mn-lt"/>
                <a:cs typeface="+mn-cs"/>
              </a:rPr>
              <a:t>Норматив</a:t>
            </a:r>
            <a:r>
              <a:rPr lang="ru-RU" sz="2000" dirty="0" smtClean="0">
                <a:latin typeface="+mn-lt"/>
                <a:cs typeface="+mn-cs"/>
              </a:rPr>
              <a:t> на содержание органов местного самоуправления (ежегодно устанавливается на основе постановления Правительства Ростовской области от 30.12.2016 № 933);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sz="2000" b="1" dirty="0" smtClean="0">
                <a:latin typeface="+mn-lt"/>
                <a:cs typeface="+mn-cs"/>
              </a:rPr>
              <a:t>Нормирование</a:t>
            </a:r>
            <a:r>
              <a:rPr lang="ru-RU" sz="2000" dirty="0" smtClean="0">
                <a:latin typeface="+mn-lt"/>
                <a:cs typeface="+mn-cs"/>
              </a:rPr>
              <a:t> в сфере закупок для обеспечения государственных нужд (в соответствии с ч. 3 ст. 19 Федерального закона  от 05.04.2013 № 44-ФЗ);</a:t>
            </a:r>
          </a:p>
          <a:p>
            <a:pPr marL="566737" indent="-457200" algn="just">
              <a:spcBef>
                <a:spcPts val="300"/>
              </a:spcBef>
              <a:buClr>
                <a:srgbClr val="9BBB59"/>
              </a:buClr>
              <a:buFontTx/>
              <a:buAutoNum type="arabicPeriod"/>
            </a:pPr>
            <a:r>
              <a:rPr lang="ru-RU" sz="2000" b="1" dirty="0" smtClean="0">
                <a:latin typeface="+mn-lt"/>
              </a:rPr>
              <a:t>Соглашение </a:t>
            </a:r>
            <a:r>
              <a:rPr lang="ru-RU" sz="2000" dirty="0" smtClean="0">
                <a:latin typeface="+mn-lt"/>
              </a:rPr>
              <a:t>о предоставлении дотации на выравнивание бюджетной обеспеченности муниципальных районов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(городских округов) и поселений из областного бюджета бюджету </a:t>
            </a:r>
            <a:r>
              <a:rPr lang="ru-RU" sz="2000" dirty="0" err="1" smtClean="0">
                <a:latin typeface="+mn-lt"/>
              </a:rPr>
              <a:t>Волошинского</a:t>
            </a:r>
            <a:r>
              <a:rPr lang="ru-RU" sz="2000" dirty="0" smtClean="0">
                <a:latin typeface="+mn-lt"/>
              </a:rPr>
              <a:t> сельского поселения </a:t>
            </a:r>
            <a:r>
              <a:rPr lang="ru-RU" sz="2000" dirty="0" err="1" smtClean="0">
                <a:latin typeface="+mn-lt"/>
              </a:rPr>
              <a:t>Миллеровского</a:t>
            </a:r>
            <a:r>
              <a:rPr lang="ru-RU" sz="2000" dirty="0" smtClean="0">
                <a:latin typeface="+mn-lt"/>
              </a:rPr>
              <a:t> района </a:t>
            </a:r>
            <a:r>
              <a:rPr lang="ru-RU" sz="2000" u="sng" dirty="0" smtClean="0">
                <a:latin typeface="+mn-lt"/>
              </a:rPr>
              <a:t>от 07.06.2017  № 22/2д.</a:t>
            </a:r>
            <a:endParaRPr lang="ru-RU" sz="2000" u="sng" dirty="0" smtClean="0">
              <a:latin typeface="Georgia"/>
              <a:cs typeface="+mn-cs"/>
            </a:endParaRPr>
          </a:p>
        </p:txBody>
      </p:sp>
      <p:sp>
        <p:nvSpPr>
          <p:cNvPr id="5128" name="AutoShape 8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Структура расходов по разделу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«Жилищно-коммунальное хозяйство»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2018 год и на плановый период 2019 и 2020 годов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67744" y="548680"/>
            <a:ext cx="6304784" cy="665742"/>
          </a:xfrm>
          <a:prstGeom prst="roundRect">
            <a:avLst>
              <a:gd name="adj" fmla="val 36667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Муниципальные учреждения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Волошинского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сельского поселения: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1273320"/>
            <a:ext cx="388843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3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99792" y="1916832"/>
            <a:ext cx="446449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endParaRPr lang="ru-RU" sz="13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AutoShape 2" descr="https://snatchnews.com/uploads/2016/12/school_vs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9950" name="AutoShape 14" descr="https://i5.photo.2gis.com/images/branch/24/3377699722506825_5461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9952" name="AutoShape 16" descr="https://i5.photo.2gis.com/images/branch/24/3377699722506825_5461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13313" name="AutoShape 321"/>
          <p:cNvSpPr>
            <a:spLocks noChangeArrowheads="1"/>
          </p:cNvSpPr>
          <p:nvPr/>
        </p:nvSpPr>
        <p:spPr bwMode="auto">
          <a:xfrm>
            <a:off x="1835696" y="1556793"/>
            <a:ext cx="6264696" cy="1584175"/>
          </a:xfrm>
          <a:prstGeom prst="flowChartAlternateProcess">
            <a:avLst/>
          </a:prstGeom>
          <a:gradFill rotWithShape="1">
            <a:gsLst>
              <a:gs pos="0">
                <a:srgbClr val="32DFF6"/>
              </a:gs>
              <a:gs pos="50000">
                <a:srgbClr val="FFFFFF"/>
              </a:gs>
              <a:gs pos="100000">
                <a:srgbClr val="32DFF6"/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2DFF6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Содержание муниципальных учреждений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включает в себя содержание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 сельских домов культуры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Govorova\Pictures\2018-2020\928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620688"/>
            <a:ext cx="2391968" cy="1595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graphicFrame>
        <p:nvGraphicFramePr>
          <p:cNvPr id="29" name="Диаграмма 9"/>
          <p:cNvGraphicFramePr>
            <a:graphicFrameLocks noGrp="1"/>
          </p:cNvGraphicFramePr>
          <p:nvPr>
            <p:ph sz="half" idx="1"/>
          </p:nvPr>
        </p:nvGraphicFramePr>
        <p:xfrm>
          <a:off x="179512" y="1556792"/>
          <a:ext cx="828092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Заголовок 23"/>
          <p:cNvSpPr>
            <a:spLocks noGrp="1"/>
          </p:cNvSpPr>
          <p:nvPr>
            <p:ph type="title"/>
          </p:nvPr>
        </p:nvSpPr>
        <p:spPr>
          <a:xfrm>
            <a:off x="395536" y="548680"/>
            <a:ext cx="5832648" cy="936104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2000" b="1" u="sng" dirty="0" smtClean="0">
                <a:ln w="18415" cmpd="sng">
                  <a:noFill/>
                  <a:prstDash val="solid"/>
                </a:ln>
                <a:cs typeface="Arial" pitchFamily="34" charset="0"/>
              </a:rPr>
              <a:t>Динамика расходов бюджета </a:t>
            </a:r>
            <a:r>
              <a:rPr lang="ru-RU" sz="2000" b="1" u="sng" dirty="0" err="1" smtClean="0">
                <a:ln w="18415" cmpd="sng">
                  <a:noFill/>
                  <a:prstDash val="solid"/>
                </a:ln>
                <a:cs typeface="Arial" pitchFamily="34" charset="0"/>
              </a:rPr>
              <a:t>Волошинского</a:t>
            </a:r>
            <a:r>
              <a:rPr lang="ru-RU" sz="2000" b="1" u="sng" dirty="0" smtClean="0">
                <a:ln w="18415" cmpd="sng">
                  <a:noFill/>
                  <a:prstDash val="solid"/>
                </a:ln>
                <a:cs typeface="Arial" pitchFamily="34" charset="0"/>
              </a:rPr>
              <a:t> сельского поселения </a:t>
            </a:r>
            <a:r>
              <a:rPr lang="ru-RU" sz="2000" b="1" u="sng" dirty="0" err="1" smtClean="0">
                <a:ln w="18415" cmpd="sng">
                  <a:noFill/>
                  <a:prstDash val="solid"/>
                </a:ln>
                <a:cs typeface="Arial" pitchFamily="34" charset="0"/>
              </a:rPr>
              <a:t>Миллеровского</a:t>
            </a:r>
            <a:r>
              <a:rPr lang="ru-RU" sz="2000" b="1" u="sng" dirty="0" smtClean="0">
                <a:ln w="18415" cmpd="sng">
                  <a:noFill/>
                  <a:prstDash val="solid"/>
                </a:ln>
                <a:cs typeface="Arial" pitchFamily="34" charset="0"/>
              </a:rPr>
              <a:t> района по разделу 08 </a:t>
            </a:r>
            <a:br>
              <a:rPr lang="ru-RU" sz="2000" b="1" u="sng" dirty="0" smtClean="0">
                <a:ln w="18415" cmpd="sng">
                  <a:noFill/>
                  <a:prstDash val="solid"/>
                </a:ln>
                <a:cs typeface="Arial" pitchFamily="34" charset="0"/>
              </a:rPr>
            </a:br>
            <a:r>
              <a:rPr lang="ru-RU" sz="2000" b="1" u="sng" dirty="0" smtClean="0">
                <a:ln w="18415" cmpd="sng">
                  <a:noFill/>
                  <a:prstDash val="solid"/>
                </a:ln>
                <a:cs typeface="Arial" pitchFamily="34" charset="0"/>
              </a:rPr>
              <a:t>«Культура, кинематография»</a:t>
            </a:r>
            <a:endParaRPr lang="ru-RU" sz="2000" b="1" u="sng" dirty="0">
              <a:ln w="18415" cmpd="sng">
                <a:noFill/>
                <a:prstDash val="solid"/>
              </a:ln>
            </a:endParaRP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1691680" y="2132856"/>
            <a:ext cx="108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5 274,3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0" y="1844824"/>
            <a:ext cx="1115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 smtClean="0"/>
              <a:t>тыс. рублей</a:t>
            </a:r>
            <a:endParaRPr lang="ru-RU" b="0" dirty="0"/>
          </a:p>
        </p:txBody>
      </p:sp>
      <p:sp>
        <p:nvSpPr>
          <p:cNvPr id="14" name="Заголовок 23"/>
          <p:cNvSpPr>
            <a:spLocks noGrp="1"/>
          </p:cNvSpPr>
          <p:nvPr/>
        </p:nvSpPr>
        <p:spPr>
          <a:xfrm>
            <a:off x="7236296" y="5805264"/>
            <a:ext cx="351656" cy="288032"/>
          </a:xfrm>
          <a:prstGeom prst="rect">
            <a:avLst/>
          </a:prstGeom>
          <a:ln>
            <a:noFill/>
          </a:ln>
        </p:spPr>
        <p:txBody>
          <a:bodyPr vert="horz" anchor="ctr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cs typeface="Arial" pitchFamily="34" charset="0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choolreviewer.co.uk/resources/wp-content/uploads/2015/06/happy-school-childr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9768"/>
            <a:ext cx="4176464" cy="208823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43152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Динамика и структура расходов бюджета </a:t>
            </a:r>
            <a:r>
              <a:rPr lang="ru-RU" sz="2000" b="1" dirty="0" err="1" smtClean="0"/>
              <a:t>Волошинского</a:t>
            </a:r>
            <a:r>
              <a:rPr lang="ru-RU" sz="2000" b="1" dirty="0" smtClean="0"/>
              <a:t> сельского поселения </a:t>
            </a:r>
            <a:r>
              <a:rPr lang="ru-RU" sz="2000" b="1" dirty="0" err="1" smtClean="0"/>
              <a:t>Миллеровского</a:t>
            </a:r>
            <a:r>
              <a:rPr lang="ru-RU" sz="2000" b="1" dirty="0" smtClean="0"/>
              <a:t> района</a:t>
            </a:r>
            <a:br>
              <a:rPr lang="ru-RU" sz="2000" b="1" dirty="0" smtClean="0"/>
            </a:br>
            <a:r>
              <a:rPr lang="ru-RU" sz="2000" b="1" dirty="0" smtClean="0"/>
              <a:t>на социальную политику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25" name="TextBox 1"/>
          <p:cNvSpPr txBox="1"/>
          <p:nvPr/>
        </p:nvSpPr>
        <p:spPr>
          <a:xfrm>
            <a:off x="467544" y="4941168"/>
            <a:ext cx="79208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/>
              <a:t>2018 г.</a:t>
            </a:r>
            <a:endParaRPr lang="ru-RU" sz="1200" b="1" dirty="0"/>
          </a:p>
        </p:txBody>
      </p:sp>
      <p:sp>
        <p:nvSpPr>
          <p:cNvPr id="26" name="TextBox 1"/>
          <p:cNvSpPr txBox="1"/>
          <p:nvPr/>
        </p:nvSpPr>
        <p:spPr>
          <a:xfrm>
            <a:off x="1907704" y="4941168"/>
            <a:ext cx="864096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/>
              <a:t>2019 г.</a:t>
            </a:r>
            <a:endParaRPr lang="ru-RU" sz="1200" b="1" dirty="0"/>
          </a:p>
        </p:txBody>
      </p:sp>
      <p:sp>
        <p:nvSpPr>
          <p:cNvPr id="27" name="TextBox 1"/>
          <p:cNvSpPr txBox="1"/>
          <p:nvPr/>
        </p:nvSpPr>
        <p:spPr>
          <a:xfrm>
            <a:off x="3419872" y="4941168"/>
            <a:ext cx="864096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/>
              <a:t>2020 г.</a:t>
            </a:r>
            <a:endParaRPr lang="ru-RU" sz="1200" b="1" dirty="0"/>
          </a:p>
        </p:txBody>
      </p:sp>
      <p:sp>
        <p:nvSpPr>
          <p:cNvPr id="30" name="TextBox 1"/>
          <p:cNvSpPr txBox="1"/>
          <p:nvPr/>
        </p:nvSpPr>
        <p:spPr>
          <a:xfrm>
            <a:off x="4714876" y="1571612"/>
            <a:ext cx="1008112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b="1" dirty="0">
              <a:cs typeface="Times New Roman" pitchFamily="18" charset="0"/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2555776" y="1484784"/>
            <a:ext cx="936104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b="1" dirty="0">
              <a:cs typeface="Times New Roman" pitchFamily="18" charset="0"/>
            </a:endParaRPr>
          </a:p>
        </p:txBody>
      </p:sp>
      <p:sp>
        <p:nvSpPr>
          <p:cNvPr id="35" name="Цилиндр 34"/>
          <p:cNvSpPr/>
          <p:nvPr/>
        </p:nvSpPr>
        <p:spPr>
          <a:xfrm>
            <a:off x="5148064" y="4005064"/>
            <a:ext cx="144018" cy="214291"/>
          </a:xfrm>
          <a:prstGeom prst="can">
            <a:avLst/>
          </a:prstGeom>
          <a:solidFill>
            <a:srgbClr val="660033"/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214282" y="1285860"/>
            <a:ext cx="8472518" cy="5786478"/>
          </a:xfrm>
        </p:spPr>
        <p:txBody>
          <a:bodyPr/>
          <a:lstStyle/>
          <a:p>
            <a:pPr algn="ctr">
              <a:buNone/>
            </a:pPr>
            <a:r>
              <a:rPr lang="ru-RU" sz="2000" i="1" dirty="0" smtClean="0"/>
              <a:t>Выплата государственной пенсии за выслугу лет лицам, замещавшим муниципальные должности и должности муниципальной службы</a:t>
            </a:r>
          </a:p>
          <a:p>
            <a:pPr algn="ctr"/>
            <a:r>
              <a:rPr lang="ru-RU" sz="1800" dirty="0" smtClean="0"/>
              <a:t>2018 год – 230,7 тыс.рублей</a:t>
            </a:r>
          </a:p>
          <a:p>
            <a:pPr algn="ctr"/>
            <a:r>
              <a:rPr lang="ru-RU" sz="1800" dirty="0" smtClean="0"/>
              <a:t>2019 год – 230,7 тыс.рублей</a:t>
            </a:r>
            <a:r>
              <a:rPr lang="ru-RU" sz="1800" dirty="0" smtClean="0"/>
              <a:t>                                                                                        </a:t>
            </a:r>
          </a:p>
          <a:p>
            <a:pPr algn="ctr"/>
            <a:r>
              <a:rPr lang="ru-RU" sz="1800" dirty="0" smtClean="0"/>
              <a:t>2020 </a:t>
            </a:r>
            <a:r>
              <a:rPr lang="ru-RU" sz="1800" dirty="0" smtClean="0"/>
              <a:t>год – </a:t>
            </a:r>
            <a:r>
              <a:rPr lang="ru-RU" sz="1800" dirty="0" smtClean="0"/>
              <a:t>230,7 тыс.рублей</a:t>
            </a:r>
            <a:endParaRPr lang="ru-RU" sz="1800" dirty="0"/>
          </a:p>
        </p:txBody>
      </p:sp>
      <p:pic>
        <p:nvPicPr>
          <p:cNvPr id="14" name="Рисунок 13" descr="image152204678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7158" y="3571876"/>
            <a:ext cx="4929222" cy="3571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Ключи квартира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2060848"/>
            <a:ext cx="6038850" cy="246352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2" name="Рисунок 21" descr="Ключи квартира.jpg"/>
          <p:cNvPicPr/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1547664" y="1124744"/>
            <a:ext cx="6038850" cy="452437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6" name="Rectangle 32"/>
          <p:cNvSpPr>
            <a:spLocks noChangeArrowheads="1"/>
          </p:cNvSpPr>
          <p:nvPr/>
        </p:nvSpPr>
        <p:spPr bwMode="gray">
          <a:xfrm flipH="1">
            <a:off x="-1692695" y="6903715"/>
            <a:ext cx="2088232" cy="125684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323528" y="2492896"/>
            <a:ext cx="518457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-72008" y="3501008"/>
            <a:ext cx="61926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gray">
          <a:xfrm>
            <a:off x="4283968" y="1340768"/>
            <a:ext cx="1368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gray">
          <a:xfrm>
            <a:off x="5148064" y="2852936"/>
            <a:ext cx="864097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endParaRPr lang="en-US" sz="15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9" name="Text Box 29"/>
          <p:cNvSpPr txBox="1">
            <a:spLocks noChangeArrowheads="1"/>
          </p:cNvSpPr>
          <p:nvPr/>
        </p:nvSpPr>
        <p:spPr bwMode="gray">
          <a:xfrm>
            <a:off x="6228184" y="3969931"/>
            <a:ext cx="244827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500" b="1" dirty="0" smtClean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96336" y="5301208"/>
            <a:ext cx="12961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5576" y="5373216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Обеспечение жильем жителей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1547664" y="2708920"/>
          <a:ext cx="7128792" cy="2304256"/>
        </p:xfrm>
        <a:graphic>
          <a:graphicData uri="http://schemas.openxmlformats.org/drawingml/2006/table">
            <a:tbl>
              <a:tblPr/>
              <a:tblGrid>
                <a:gridCol w="4137096"/>
                <a:gridCol w="997232"/>
                <a:gridCol w="997232"/>
                <a:gridCol w="997232"/>
              </a:tblGrid>
              <a:tr h="2304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Обеспечение жильем молодых семей и молодых специалистов, проживающих и работающих в сельской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местности: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7" marR="4146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год- 47,4 тысяч рублей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7" marR="41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 год- 0,0 тысяч рублей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7" marR="41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 год- 14,0 тысяч рублей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7" marR="41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043608" y="692696"/>
            <a:ext cx="2664296" cy="244827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</a:t>
            </a:r>
            <a:r>
              <a:rPr lang="ru-RU" sz="1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2018-2020 годы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36096" y="692696"/>
            <a:ext cx="2664296" cy="2448272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направления бюджетной и налоговой политики </a:t>
            </a:r>
            <a:r>
              <a:rPr lang="ru-RU" sz="1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2018-2020 годы </a:t>
            </a:r>
          </a:p>
          <a:p>
            <a:pPr lvl="0" algn="ctr"/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(Постановление АССП от 26.09.2017 № 79)</a:t>
            </a:r>
            <a:endParaRPr lang="ru-RU" sz="14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43608" y="4509120"/>
            <a:ext cx="2592288" cy="1728192"/>
          </a:xfrm>
          <a:prstGeom prst="roundRect">
            <a:avLst/>
          </a:prstGeom>
          <a:solidFill>
            <a:srgbClr val="7EEA9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</a:p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(изменения в них)</a:t>
            </a:r>
            <a:endParaRPr lang="ru-RU" sz="1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92080" y="4509120"/>
            <a:ext cx="2664296" cy="165618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2018 год и на плановый период 2019 и 2020 годов»</a:t>
            </a:r>
            <a:endParaRPr lang="ru-RU" sz="1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036496" cy="1728192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Основа формирования проекта бюджета </a:t>
            </a:r>
            <a:r>
              <a:rPr lang="ru-RU" sz="1600" b="1" spc="150" dirty="0" err="1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1600" b="1" spc="150" dirty="0" err="1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Миллеровского</a:t>
            </a: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b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2018 год и на плановый период 2019 и 2020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8460f1cef19c00e0ccd2bdc0a418147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975" y="514350"/>
            <a:ext cx="8782050" cy="58293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115212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бюджету </a:t>
            </a:r>
            <a:r>
              <a:rPr lang="ru-RU" sz="23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Волошинского</a:t>
            </a: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</a:t>
            </a:r>
            <a:r>
              <a:rPr lang="ru-RU" sz="23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Миллеровского</a:t>
            </a: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района на 2018-2020 годы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sz="2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467544" y="1776541"/>
          <a:ext cx="8208912" cy="321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/>
                <a:gridCol w="1738358"/>
                <a:gridCol w="1834934"/>
                <a:gridCol w="1931508"/>
              </a:tblGrid>
              <a:tr h="4878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2018 год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2019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7193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5 708,0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4 474,3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 4 359,8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981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0653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4 970,9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3 483,8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3 574,6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0653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173,5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173,5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81307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 и иные 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563,6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817,0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785,0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268760"/>
            <a:ext cx="13681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928694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Структура муниципальных программ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сельского поселения на 2018 год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10 761,2тыс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1357298"/>
            <a:ext cx="3928520" cy="13573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 «Управление муниципальными финансами и создание условий для эффективного управления муниципальными финансами» </a:t>
            </a:r>
            <a:r>
              <a:rPr lang="ru-RU" sz="1400" b="1" dirty="0" smtClean="0"/>
              <a:t>-         4 154,6 тыс</a:t>
            </a:r>
            <a:r>
              <a:rPr lang="ru-RU" sz="1400" b="1" dirty="0" smtClean="0"/>
              <a:t>. руб.- </a:t>
            </a:r>
            <a:r>
              <a:rPr lang="ru-RU" sz="1400" b="1" dirty="0" smtClean="0"/>
              <a:t>38,61</a:t>
            </a:r>
            <a:r>
              <a:rPr lang="ru-RU" sz="1400" b="1" dirty="0" smtClean="0"/>
              <a:t>%</a:t>
            </a:r>
            <a:endParaRPr lang="ru-RU" sz="14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3645024"/>
            <a:ext cx="260263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1400" b="1" dirty="0" smtClean="0"/>
              <a:t> «Социальная поддержка граждан» -                        </a:t>
            </a:r>
            <a:r>
              <a:rPr lang="ru-RU" sz="1400" b="1" dirty="0" smtClean="0"/>
              <a:t>230,7 тыс. руб.- 2,2%</a:t>
            </a:r>
            <a:endParaRPr lang="ru-RU" sz="1400" dirty="0"/>
          </a:p>
        </p:txBody>
      </p:sp>
      <p:sp>
        <p:nvSpPr>
          <p:cNvPr id="10" name="Содержимое 8"/>
          <p:cNvSpPr txBox="1">
            <a:spLocks/>
          </p:cNvSpPr>
          <p:nvPr/>
        </p:nvSpPr>
        <p:spPr bwMode="auto">
          <a:xfrm>
            <a:off x="4929190" y="1357298"/>
            <a:ext cx="3672408" cy="172819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5125" lvl="0" indent="-255588" algn="ctr" eaLnBrk="0" hangingPunct="0">
              <a:spcBef>
                <a:spcPts val="300"/>
              </a:spcBef>
              <a:buClr>
                <a:srgbClr val="9BBB59"/>
              </a:buClr>
              <a:buFont typeface="Georgia" pitchFamily="18" charset="0"/>
              <a:buChar char="•"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lang="ru-RU" sz="1400" b="1" dirty="0" smtClean="0"/>
              <a:t>Защита населения и территории от чрезвычайных ситуаций, обеспечение пожарной безопасности и безопасности людей на водных объектах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-                       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27,0,0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тыс. руб.-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0,3%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8"/>
          <p:cNvSpPr txBox="1">
            <a:spLocks/>
          </p:cNvSpPr>
          <p:nvPr/>
        </p:nvSpPr>
        <p:spPr bwMode="auto">
          <a:xfrm>
            <a:off x="611560" y="4653136"/>
            <a:ext cx="4176464" cy="136815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5125" lvl="0" indent="-255588" algn="ctr" eaLnBrk="0" hangingPunct="0">
              <a:spcBef>
                <a:spcPts val="300"/>
              </a:spcBef>
              <a:buClr>
                <a:srgbClr val="9BBB59"/>
              </a:buClr>
              <a:buFont typeface="Georgia" pitchFamily="18" charset="0"/>
              <a:buChar char="•"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</a:t>
            </a:r>
            <a:r>
              <a:rPr lang="ru-RU" sz="1400" b="1" dirty="0" smtClean="0"/>
              <a:t>Обеспечение качественными жилищно-коммунальными услугами населения </a:t>
            </a:r>
            <a:r>
              <a:rPr lang="ru-RU" sz="1400" b="1" dirty="0" err="1" smtClean="0"/>
              <a:t>Волошинского</a:t>
            </a:r>
            <a:r>
              <a:rPr lang="ru-RU" sz="1400" b="1" dirty="0" smtClean="0"/>
              <a:t> сельского поселения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-                       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964,3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тыс. руб.-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9,0%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8"/>
          <p:cNvSpPr txBox="1">
            <a:spLocks/>
          </p:cNvSpPr>
          <p:nvPr/>
        </p:nvSpPr>
        <p:spPr bwMode="auto">
          <a:xfrm>
            <a:off x="3203848" y="3645024"/>
            <a:ext cx="2592288" cy="79208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5125" lvl="0" indent="-255588" algn="ctr" eaLnBrk="0" hangingPunct="0">
              <a:spcBef>
                <a:spcPts val="300"/>
              </a:spcBef>
              <a:buClr>
                <a:srgbClr val="9BBB59"/>
              </a:buClr>
              <a:buFont typeface="Georgia" pitchFamily="18" charset="0"/>
              <a:buChar char="•"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1400" b="1" dirty="0" smtClean="0"/>
              <a:t>«Информационное общество»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                      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57,0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тыс. руб.-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0,5%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8"/>
          <p:cNvSpPr txBox="1">
            <a:spLocks/>
          </p:cNvSpPr>
          <p:nvPr/>
        </p:nvSpPr>
        <p:spPr bwMode="auto">
          <a:xfrm>
            <a:off x="5857884" y="3214686"/>
            <a:ext cx="2819142" cy="135732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5125" lvl="0" indent="-255588" algn="ctr" eaLnBrk="0" hangingPunct="0">
              <a:spcBef>
                <a:spcPts val="300"/>
              </a:spcBef>
              <a:buClr>
                <a:srgbClr val="9BBB59"/>
              </a:buClr>
              <a:buFont typeface="Georgia" pitchFamily="18" charset="0"/>
              <a:buChar char="•"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1400" b="1" dirty="0" smtClean="0"/>
              <a:t>«Развитие культуры»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                      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5 274,3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тыс. руб.-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49,0%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8"/>
          <p:cNvSpPr txBox="1">
            <a:spLocks/>
          </p:cNvSpPr>
          <p:nvPr/>
        </p:nvSpPr>
        <p:spPr bwMode="auto">
          <a:xfrm>
            <a:off x="5364088" y="4653136"/>
            <a:ext cx="3240360" cy="136815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5125" lvl="0" indent="-255588" algn="ctr" eaLnBrk="0" hangingPunct="0">
              <a:spcBef>
                <a:spcPts val="300"/>
              </a:spcBef>
              <a:buClr>
                <a:srgbClr val="9BBB59"/>
              </a:buClr>
              <a:buFont typeface="Georgia" pitchFamily="18" charset="0"/>
              <a:buChar char="•"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1400" b="1" dirty="0" smtClean="0"/>
              <a:t>«Обеспечение доступным и комфортным жильем населения  </a:t>
            </a:r>
            <a:r>
              <a:rPr lang="ru-RU" sz="1400" b="1" dirty="0" err="1" smtClean="0"/>
              <a:t>Волошинского</a:t>
            </a:r>
            <a:r>
              <a:rPr lang="ru-RU" sz="1400" b="1" dirty="0" smtClean="0"/>
              <a:t> сельского поселения »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                      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47,4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тыс. руб.-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0,4%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11" y="2857496"/>
            <a:ext cx="37862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lt1"/>
                </a:solidFill>
              </a:rPr>
              <a:t> </a:t>
            </a:r>
            <a:endParaRPr lang="ru-RU" sz="1400" dirty="0"/>
          </a:p>
        </p:txBody>
      </p:sp>
      <p:sp>
        <p:nvSpPr>
          <p:cNvPr id="16" name="Содержимое 8"/>
          <p:cNvSpPr txBox="1">
            <a:spLocks/>
          </p:cNvSpPr>
          <p:nvPr/>
        </p:nvSpPr>
        <p:spPr bwMode="auto">
          <a:xfrm>
            <a:off x="500034" y="2786058"/>
            <a:ext cx="4071966" cy="71438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5125" lvl="0" indent="-255588" algn="ctr" eaLnBrk="0" hangingPunct="0">
              <a:spcBef>
                <a:spcPts val="300"/>
              </a:spcBef>
              <a:buClr>
                <a:srgbClr val="9BBB59"/>
              </a:buClr>
              <a:buFont typeface="Georgia" pitchFamily="18" charset="0"/>
              <a:buChar char="•"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1400" b="1" dirty="0" smtClean="0"/>
              <a:t>«Обеспечение  общественного»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                      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57,0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тыс. руб.-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0,5%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27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0" y="1700808"/>
            <a:ext cx="9144000" cy="46805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382000" cy="792088"/>
          </a:xfrm>
        </p:spPr>
        <p:txBody>
          <a:bodyPr>
            <a:noAutofit/>
          </a:bodyPr>
          <a:lstStyle/>
          <a:p>
            <a:pPr algn="ctr"/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Структура муниципального долга </a:t>
            </a:r>
            <a:b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</a:br>
            <a:r>
              <a:rPr lang="ru-RU" sz="2800" b="1" kern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Волошинского</a:t>
            </a:r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 сельского поселения на 2018-2020 годы</a:t>
            </a:r>
            <a:r>
              <a:rPr 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/>
            </a:r>
            <a:br>
              <a:rPr 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</a:br>
            <a:r>
              <a:rPr 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                                                                         </a:t>
            </a:r>
            <a:r>
              <a:rPr lang="ru-RU" sz="1600" i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(тыс. рублей)</a:t>
            </a:r>
            <a:endParaRPr lang="ru-RU" sz="1600" i="1" dirty="0"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7544" y="2348880"/>
          <a:ext cx="8424936" cy="1760709"/>
        </p:xfrm>
        <a:graphic>
          <a:graphicData uri="http://schemas.openxmlformats.org/drawingml/2006/table">
            <a:tbl>
              <a:tblPr/>
              <a:tblGrid>
                <a:gridCol w="3547341"/>
                <a:gridCol w="1773671"/>
                <a:gridCol w="1551962"/>
                <a:gridCol w="1551962"/>
              </a:tblGrid>
              <a:tr h="607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Сумма долга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Сумма долга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Сумма долга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70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вида долгового обязательства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на </a:t>
                      </a:r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01.01.2019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на</a:t>
                      </a:r>
                      <a:r>
                        <a:rPr lang="ru-RU" sz="1800" b="0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01.01.2020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на </a:t>
                      </a:r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01.01.2021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98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Муниципальный </a:t>
                      </a:r>
                      <a:r>
                        <a:rPr lang="ru-RU" sz="2000" b="1" i="1" u="none" strike="noStrike" dirty="0">
                          <a:latin typeface="Arial" pitchFamily="34" charset="0"/>
                          <a:cs typeface="Arial" pitchFamily="34" charset="0"/>
                        </a:rPr>
                        <a:t>долг, 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800" b="1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,0</a:t>
                      </a:r>
                      <a:endParaRPr lang="ru-RU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CB140C-AFBD-4E60-A7B9-6BAF586F08E8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составления проекта бюджета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 на 2018 год и на плановый период 2019 и 2020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668344" y="1340768"/>
            <a:ext cx="1152128" cy="1152128"/>
            <a:chOff x="2016" y="1920"/>
            <a:chExt cx="1680" cy="1680"/>
          </a:xfrm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636912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164288" y="2492896"/>
            <a:ext cx="1152128" cy="1080120"/>
            <a:chOff x="2016" y="1920"/>
            <a:chExt cx="1680" cy="1680"/>
          </a:xfrm>
        </p:grpSpPr>
        <p:sp>
          <p:nvSpPr>
            <p:cNvPr id="36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395536" y="2636912"/>
            <a:ext cx="66247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составе основных характеристик бюджета не предусматриваются условно-утверждаемые расходы 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-108520" y="3573016"/>
            <a:ext cx="7704856" cy="115212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76256" y="3573016"/>
            <a:ext cx="1152128" cy="1152129"/>
            <a:chOff x="2016" y="1920"/>
            <a:chExt cx="1680" cy="1680"/>
          </a:xfrm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395536" y="3501008"/>
            <a:ext cx="70567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Параметры планового периода в ведомственной структуре 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расходов сформированы в виде абсолютных величин 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(без увеличения или уменьшения утверждённых параметров трёхлетнего бюджета)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4869160"/>
            <a:ext cx="8316416" cy="108012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812360" y="4797153"/>
            <a:ext cx="1152128" cy="1152128"/>
            <a:chOff x="2016" y="1920"/>
            <a:chExt cx="1680" cy="1680"/>
          </a:xfrm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95536" y="486916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Оптимизирован формат и состав приложений к проекту, утверждающих бюджетные ассигнования. Предусмотрено их формирование не раздельно в отношении показателей очередного финансового года и показателей планового периода, а в качестве единого приложения на три года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484784"/>
            <a:ext cx="698477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Приостановлена норма о необходимости принятия решений о внесении изменений в законодательство о налогах и сборах, приводящих к изменению доходов бюджета, до внесения проекта решения о бюджете в представительный орган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бюджета на 2018 год </a:t>
            </a:r>
            <a:b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на плановый период 2019 и 2020 годов </a:t>
            </a:r>
            <a:b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80528" y="2924944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1844824"/>
            <a:ext cx="3168352" cy="9144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Наращивание темпов экономического роста 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92080" y="1844824"/>
            <a:ext cx="3240360" cy="9144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Повышение качества жизни населения </a:t>
            </a:r>
            <a:endParaRPr lang="ru-RU" b="1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252536" y="1340768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приоритеты бюджетной политики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30" name="Схема 29"/>
          <p:cNvGraphicFramePr/>
          <p:nvPr/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Меры, принимаемые для обеспечения сбалансированности бюджета </a:t>
            </a:r>
            <a:r>
              <a:rPr lang="ru-RU" sz="216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216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16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216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района </a:t>
            </a:r>
            <a:endParaRPr lang="ru-RU" sz="216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бюджета на 2018 год и на плановый период 2019 и 2020 годов</a:t>
            </a:r>
            <a:endParaRPr lang="ru-RU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67546" y="1772816"/>
          <a:ext cx="8280919" cy="4752528"/>
        </p:xfrm>
        <a:graphic>
          <a:graphicData uri="http://schemas.openxmlformats.org/drawingml/2006/table">
            <a:tbl>
              <a:tblPr/>
              <a:tblGrid>
                <a:gridCol w="2571850"/>
                <a:gridCol w="1903023"/>
                <a:gridCol w="1903023"/>
                <a:gridCol w="1903023"/>
              </a:tblGrid>
              <a:tr h="90350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бюджетные назначения</a:t>
                      </a:r>
                    </a:p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 2018 год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2019 год</a:t>
                      </a: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2020 год</a:t>
                      </a: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10 848,5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9 225,1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9 268,7</a:t>
                      </a:r>
                      <a:endParaRPr kumimoji="0" lang="ru-RU" sz="14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1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5 140,5</a:t>
                      </a:r>
                      <a:endParaRPr kumimoji="0" lang="ru-RU" sz="14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4 750,8</a:t>
                      </a:r>
                      <a:endParaRPr kumimoji="0" lang="ru-RU" sz="14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4 908,9</a:t>
                      </a:r>
                      <a:endParaRPr kumimoji="0" lang="ru-RU" sz="14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5 708,0</a:t>
                      </a:r>
                      <a:endParaRPr kumimoji="0" lang="ru-RU" sz="14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4 474,3</a:t>
                      </a:r>
                      <a:endParaRPr kumimoji="0" lang="ru-RU" sz="14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4 359,8</a:t>
                      </a:r>
                      <a:endParaRPr kumimoji="0" lang="ru-RU" sz="14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4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10 934,5</a:t>
                      </a:r>
                      <a:endParaRPr kumimoji="0" lang="ru-RU" sz="14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9 615,2</a:t>
                      </a:r>
                      <a:endParaRPr kumimoji="0" lang="ru-RU" sz="14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9 701,2</a:t>
                      </a:r>
                      <a:endParaRPr kumimoji="0" lang="ru-RU" sz="14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4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4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Профицит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86,0</a:t>
                      </a:r>
                      <a:endParaRPr kumimoji="0" lang="ru-RU" sz="14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390,1</a:t>
                      </a:r>
                      <a:endParaRPr kumimoji="0" lang="ru-RU" sz="14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432,5</a:t>
                      </a:r>
                      <a:endParaRPr kumimoji="0" lang="ru-RU" sz="14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76470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параметры бюджета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 на 2018 год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1484785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Доходы бюджета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10 848,5тыс. рублей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76056" y="1556792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8 947,6 тыс. рублей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20072" y="2276872"/>
            <a:ext cx="352839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Общегосударственные вопросы 4 272,3тыс.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20072" y="2924944"/>
            <a:ext cx="3528392" cy="648072"/>
          </a:xfrm>
          <a:prstGeom prst="roundRect">
            <a:avLst/>
          </a:prstGeom>
          <a:solidFill>
            <a:srgbClr val="97E6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оборона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173,3 тыс.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20072" y="3645024"/>
            <a:ext cx="3528392" cy="7920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безопасность и правоохранительная деятельность 30,0 тыс.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20072" y="4509120"/>
            <a:ext cx="3528392" cy="57606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Жилищно-коммунальное хозяйство 906,5 тыс.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20072" y="5157192"/>
            <a:ext cx="3528392" cy="576064"/>
          </a:xfrm>
          <a:prstGeom prst="roundRect">
            <a:avLst/>
          </a:prstGeom>
          <a:solidFill>
            <a:srgbClr val="7EEA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Культура 5 274,3тыс.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20072" y="5805264"/>
            <a:ext cx="3528392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Социальная политика                         278,1 тыс.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9552" y="2132856"/>
            <a:ext cx="41764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Налог на доходы физических лиц                                  888,8 тыс. рублей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39552" y="2780928"/>
            <a:ext cx="4248472" cy="504056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Единый сельскохозяйственный налог                           206,6  </a:t>
            </a:r>
            <a:r>
              <a:rPr lang="ru-RU" sz="1400" dirty="0" err="1" smtClean="0">
                <a:solidFill>
                  <a:schemeClr val="tx1"/>
                </a:solidFill>
              </a:rPr>
              <a:t>тыс</a:t>
            </a:r>
            <a:r>
              <a:rPr lang="ru-RU" sz="1400" dirty="0" smtClean="0">
                <a:solidFill>
                  <a:schemeClr val="tx1"/>
                </a:solidFill>
              </a:rPr>
              <a:t> , рублей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39552" y="3356992"/>
            <a:ext cx="4248472" cy="504056"/>
          </a:xfrm>
          <a:prstGeom prst="roundRec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Налог на имущество физических лиц                               253,8 тыс. рублей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39552" y="3933056"/>
            <a:ext cx="4248472" cy="43204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Земельный налог 3 632,7тыс.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39552" y="4437112"/>
            <a:ext cx="4320480" cy="360040"/>
          </a:xfrm>
          <a:prstGeom prst="roundRect">
            <a:avLst/>
          </a:prstGeom>
          <a:solidFill>
            <a:srgbClr val="90C5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Государственная пошлина </a:t>
            </a:r>
            <a:r>
              <a:rPr lang="ru-RU" sz="1400" dirty="0" smtClean="0">
                <a:solidFill>
                  <a:schemeClr val="tx1"/>
                </a:solidFill>
              </a:rPr>
              <a:t>79,7 тыс. 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39552" y="4869160"/>
            <a:ext cx="4320480" cy="648072"/>
          </a:xfrm>
          <a:prstGeom prst="roundRect">
            <a:avLst>
              <a:gd name="adj" fmla="val 122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Доходы от использования имущества, находящегося в государственной и муниципальной собственности 43,4 тыс. 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39552" y="5589240"/>
            <a:ext cx="4320480" cy="432048"/>
          </a:xfrm>
          <a:prstGeom prst="roundRect">
            <a:avLst>
              <a:gd name="adj" fmla="val 1225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Штрафы, санкции, возмещение ущерба 17,7 тыс. 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39552" y="6093296"/>
            <a:ext cx="4392488" cy="576064"/>
          </a:xfrm>
          <a:prstGeom prst="roundRect">
            <a:avLst>
              <a:gd name="adj" fmla="val 1225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БЕЗВОЗМЕЗДНЫЕ ПОСТУПЛЕНИЯ                                    5 708,0тыс. руб.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4" name="Рисунок 23" descr="14931041-calculator-money-pen-and-tax-act-against-the-background-of-the-certificat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3" y="2204864"/>
            <a:ext cx="648072" cy="504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доходов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1628800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331795" name="Text Box 19"/>
          <p:cNvSpPr txBox="1">
            <a:spLocks noChangeArrowheads="1"/>
          </p:cNvSpPr>
          <p:nvPr/>
        </p:nvSpPr>
        <p:spPr bwMode="auto">
          <a:xfrm>
            <a:off x="2123728" y="2276872"/>
            <a:ext cx="1440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10 848,5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31812" name="Text Box 36"/>
          <p:cNvSpPr txBox="1">
            <a:spLocks noChangeArrowheads="1"/>
          </p:cNvSpPr>
          <p:nvPr/>
        </p:nvSpPr>
        <p:spPr bwMode="auto">
          <a:xfrm>
            <a:off x="6876256" y="2276872"/>
            <a:ext cx="1945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9 268,7</a:t>
            </a:r>
            <a:endParaRPr lang="ru-RU" dirty="0" smtClean="0"/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4716016" y="2204864"/>
            <a:ext cx="15850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9 225,1</a:t>
            </a:r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>
            <a:off x="5940152" y="4149080"/>
            <a:ext cx="1008112" cy="7200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 rot="691417">
            <a:off x="3708851" y="3334301"/>
            <a:ext cx="9603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88,6%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>
            <a:off x="3563888" y="3861048"/>
            <a:ext cx="1008112" cy="28803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Text Box 37"/>
          <p:cNvSpPr txBox="1">
            <a:spLocks noChangeArrowheads="1"/>
          </p:cNvSpPr>
          <p:nvPr/>
        </p:nvSpPr>
        <p:spPr bwMode="auto">
          <a:xfrm rot="202223">
            <a:off x="6084798" y="3650477"/>
            <a:ext cx="7230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99,5%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571500"/>
            <a:ext cx="9144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НАЛОГОВЫЕ И НЕНАЛОГОВЫЕ доходы бюджета </a:t>
            </a: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Волошинского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СЕЛЬСКОГО ПОСЕЛЕНИЯ </a:t>
            </a: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Миллеровского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района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9" name="Диаграмма 9"/>
          <p:cNvGraphicFramePr>
            <a:graphicFrameLocks/>
          </p:cNvGraphicFramePr>
          <p:nvPr/>
        </p:nvGraphicFramePr>
        <p:xfrm>
          <a:off x="0" y="2132856"/>
          <a:ext cx="9396536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8DB3E2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18724</TotalTime>
  <Words>1328</Words>
  <Application>Microsoft Office PowerPoint</Application>
  <PresentationFormat>Экран (4:3)</PresentationFormat>
  <Paragraphs>269</Paragraphs>
  <Slides>22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10195094</vt:lpstr>
      <vt:lpstr>1_Городская</vt:lpstr>
      <vt:lpstr>3_Городская</vt:lpstr>
      <vt:lpstr>4_Городская</vt:lpstr>
      <vt:lpstr>19_Городская</vt:lpstr>
      <vt:lpstr>АДМИНИСТРАЦИЯ ВОЛОШИНСКОГО СЕЛЬСКОГО ПОСЕЛЕНИЯ  </vt:lpstr>
      <vt:lpstr>Слайд 2</vt:lpstr>
      <vt:lpstr>Слайд 3</vt:lpstr>
      <vt:lpstr>Проект бюджета на 2018 год  и на плановый период 2019 и 2020 годов  </vt:lpstr>
      <vt:lpstr>Слайд 5</vt:lpstr>
      <vt:lpstr>Основные характеристики бюджета на 2018 год и на плановый период 2019 и 2020 годов</vt:lpstr>
      <vt:lpstr>Слайд 7</vt:lpstr>
      <vt:lpstr>Динамика доходов бюджета Волошинского сельского поселения Миллеровского района</vt:lpstr>
      <vt:lpstr>НАЛОГОВЫЕ И НЕНАЛОГОВЫЕ доходы бюджета Волошинского СЕЛЬСКОГО ПОСЕЛЕНИЯ Миллеровского района</vt:lpstr>
      <vt:lpstr>Слайд 10</vt:lpstr>
      <vt:lpstr>Динамика поступлений налога на доходы физических лиц в бюджет Волошинского сельского поселения Миллеровского района </vt:lpstr>
      <vt:lpstr>Динамика расходов   бюджета Волошинского сельского поселения Миллеровского района</vt:lpstr>
      <vt:lpstr>Слайд 13</vt:lpstr>
      <vt:lpstr>Расходы на обеспечение деятельности аппарата управления в 2018 году составят 4 272,3тыс. рублей или                         39,08 % общего объема расходов бюджета Волошинского сельского поселения  Миллеровского района</vt:lpstr>
      <vt:lpstr>Структура расходов по разделу  «Жилищно-коммунальное хозяйство»  на 2018 год и на плановый период 2019 и 2020 годов</vt:lpstr>
      <vt:lpstr>Слайд 16</vt:lpstr>
      <vt:lpstr>Динамика расходов бюджета Волошинского сельского поселения Миллеровского района по разделу 08  «Культура, кинематография»</vt:lpstr>
      <vt:lpstr>Динамика и структура расходов бюджета Волошинского сельского поселения Миллеровского района на социальную политику </vt:lpstr>
      <vt:lpstr>Обеспечение жильем жителей Волошинского сельского поселения </vt:lpstr>
      <vt:lpstr>Объемы межбюджетных трансфертов бюджету Волошинского сельского поселения Миллеровского района на 2018-2020 годы </vt:lpstr>
      <vt:lpstr>Структура муниципальных программ Волошинского сельского поселения на 2018 год – 10 761,2тыс. рублей </vt:lpstr>
      <vt:lpstr>Структура муниципального долга  Волошинского сельского поселения на 2018-2020 годы                                                                          (тыс. рублей)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1967</cp:revision>
  <dcterms:created xsi:type="dcterms:W3CDTF">2011-10-21T12:19:44Z</dcterms:created>
  <dcterms:modified xsi:type="dcterms:W3CDTF">2017-11-30T06:57:03Z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