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6"/>
  </p:notesMasterIdLst>
  <p:handoutMasterIdLst>
    <p:handoutMasterId r:id="rId27"/>
  </p:handoutMasterIdLst>
  <p:sldIdLst>
    <p:sldId id="896" r:id="rId6"/>
    <p:sldId id="897" r:id="rId7"/>
    <p:sldId id="1202" r:id="rId8"/>
    <p:sldId id="1166" r:id="rId9"/>
    <p:sldId id="1590" r:id="rId10"/>
    <p:sldId id="1606" r:id="rId11"/>
    <p:sldId id="1170" r:id="rId12"/>
    <p:sldId id="904" r:id="rId13"/>
    <p:sldId id="1423" r:id="rId14"/>
    <p:sldId id="1572" r:id="rId15"/>
    <p:sldId id="1368" r:id="rId16"/>
    <p:sldId id="1592" r:id="rId17"/>
    <p:sldId id="1502" r:id="rId18"/>
    <p:sldId id="1607" r:id="rId19"/>
    <p:sldId id="1595" r:id="rId20"/>
    <p:sldId id="1597" r:id="rId21"/>
    <p:sldId id="1601" r:id="rId22"/>
    <p:sldId id="1605" r:id="rId23"/>
    <p:sldId id="1500" r:id="rId24"/>
    <p:sldId id="1575" r:id="rId25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5358A"/>
    <a:srgbClr val="1FD15A"/>
    <a:srgbClr val="99FF66"/>
    <a:srgbClr val="53D2FF"/>
    <a:srgbClr val="EAA0A0"/>
    <a:srgbClr val="FB998F"/>
    <a:srgbClr val="7EEA9F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5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425"/>
          <c:h val="0.750003258432831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336E-3"/>
                  <c:y val="-4.8831295465791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7 546,1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42253698597244E-2"/>
                  <c:y val="-3.57722999281280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7 674,9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7 830,0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271174824424661E-3"/>
                  <c:y val="-4.8766683176059901E-2"/>
                </c:manualLayout>
              </c:layout>
              <c:showVal val="1"/>
            </c:dLbl>
            <c:dLbl>
              <c:idx val="4"/>
              <c:layout>
                <c:manualLayout>
                  <c:x val="-9.7087905585634422E-3"/>
                  <c:y val="-6.6292815807309571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20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 2023 год</c:v>
                </c:pt>
                <c:pt idx="1">
                  <c:v> 2024 год</c:v>
                </c:pt>
                <c:pt idx="2">
                  <c:v> 2025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6363.9</c:v>
                </c:pt>
                <c:pt idx="1">
                  <c:v>6444.5</c:v>
                </c:pt>
                <c:pt idx="2">
                  <c:v>6547.8</c:v>
                </c:pt>
              </c:numCache>
            </c:numRef>
          </c:val>
        </c:ser>
        <c:shape val="box"/>
        <c:axId val="161247616"/>
        <c:axId val="161249152"/>
        <c:axId val="0"/>
      </c:bar3DChart>
      <c:catAx>
        <c:axId val="161247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61249152"/>
        <c:crosses val="autoZero"/>
        <c:auto val="1"/>
        <c:lblAlgn val="ctr"/>
        <c:lblOffset val="100"/>
      </c:catAx>
      <c:valAx>
        <c:axId val="161249152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61247616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7E-3"/>
          <c:y val="0"/>
          <c:w val="0.990576168396691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1561938480664681"/>
                  <c:y val="-0.169747592147881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2.2809563859295789E-2"/>
                  <c:y val="-3.7775717228000508E-2"/>
                </c:manualLayout>
              </c:layout>
              <c:showPercent val="1"/>
            </c:dLbl>
            <c:dLbl>
              <c:idx val="2"/>
              <c:layout>
                <c:manualLayout>
                  <c:x val="-1.6782800074555591E-2"/>
                  <c:y val="0.21831420440463925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27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252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1615.4</c:v>
                </c:pt>
                <c:pt idx="1">
                  <c:v>232</c:v>
                </c:pt>
                <c:pt idx="2">
                  <c:v>3595.9</c:v>
                </c:pt>
                <c:pt idx="3">
                  <c:v>2038.1</c:v>
                </c:pt>
                <c:pt idx="4">
                  <c:v>22.5</c:v>
                </c:pt>
                <c:pt idx="5">
                  <c:v>13.8</c:v>
                </c:pt>
                <c:pt idx="6">
                  <c:v>28.4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1 485,5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1 615,4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523269397033503E-2"/>
                  <c:y val="-6.05751029872042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1 660,1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611592357932669E-3"/>
                  <c:y val="-3.90223937382219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1 727,7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Бюджет 2022 год</c:v>
                </c:pt>
                <c:pt idx="1">
                  <c:v>Бюджет 2023 год</c:v>
                </c:pt>
                <c:pt idx="2">
                  <c:v>Бюджет 2024 год</c:v>
                </c:pt>
                <c:pt idx="3">
                  <c:v>Бюджет 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779.8</c:v>
                </c:pt>
                <c:pt idx="1">
                  <c:v>1021.7</c:v>
                </c:pt>
                <c:pt idx="2">
                  <c:v>1044</c:v>
                </c:pt>
                <c:pt idx="3">
                  <c:v>1086.5999999999999</c:v>
                </c:pt>
              </c:numCache>
            </c:numRef>
          </c:val>
        </c:ser>
        <c:axId val="167286272"/>
        <c:axId val="167284736"/>
      </c:barChart>
      <c:valAx>
        <c:axId val="167284736"/>
        <c:scaling>
          <c:orientation val="minMax"/>
        </c:scaling>
        <c:delete val="1"/>
        <c:axPos val="b"/>
        <c:numFmt formatCode="#,##0.0" sourceLinked="1"/>
        <c:tickLblPos val="none"/>
        <c:crossAx val="167286272"/>
        <c:crosses val="autoZero"/>
        <c:crossBetween val="between"/>
        <c:majorUnit val="5000"/>
      </c:valAx>
      <c:catAx>
        <c:axId val="1672862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7284736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3413946577558558E-2"/>
          <c:y val="4.2449594940758588E-3"/>
          <c:w val="0.95494344220189176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15 148,3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16 860,3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Бюджет 2022 год</c:v>
                </c:pt>
                <c:pt idx="1">
                  <c:v>Бюджет 2023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9567.6</c:v>
                </c:pt>
                <c:pt idx="1">
                  <c:v>10414.1</c:v>
                </c:pt>
              </c:numCache>
            </c:numRef>
          </c:val>
        </c:ser>
        <c:gapWidth val="124"/>
        <c:gapDepth val="165"/>
        <c:shape val="box"/>
        <c:axId val="178180864"/>
        <c:axId val="178182400"/>
        <c:axId val="0"/>
      </c:bar3DChart>
      <c:catAx>
        <c:axId val="1781808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78182400"/>
        <c:crosses val="autoZero"/>
        <c:auto val="1"/>
        <c:lblAlgn val="ctr"/>
        <c:lblOffset val="100"/>
        <c:tickLblSkip val="1"/>
        <c:tickMarkSkip val="1"/>
      </c:catAx>
      <c:valAx>
        <c:axId val="178182400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78180864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029588315349509"/>
          <c:y val="2.7160303728796686E-2"/>
          <c:w val="0.43233522892971732"/>
          <c:h val="0.889004956901244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7 205,3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7205.3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dLbls>
            <c:dLbl>
              <c:idx val="0"/>
              <c:layout>
                <c:manualLayout>
                  <c:x val="-9.2592592592592865E-3"/>
                  <c:y val="-2.4691185207996991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dLbls>
            <c:dLbl>
              <c:idx val="0"/>
              <c:layout>
                <c:manualLayout>
                  <c:x val="4.6296296296296372E-3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53.8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2400.8000000000002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6533.6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362.8</c:v>
                </c:pt>
              </c:numCache>
            </c:numRef>
          </c:val>
        </c:ser>
        <c:axId val="180352512"/>
        <c:axId val="180354048"/>
      </c:barChart>
      <c:catAx>
        <c:axId val="180352512"/>
        <c:scaling>
          <c:orientation val="minMax"/>
        </c:scaling>
        <c:axPos val="b"/>
        <c:tickLblPos val="nextTo"/>
        <c:crossAx val="180354048"/>
        <c:crosses val="autoZero"/>
        <c:auto val="1"/>
        <c:lblAlgn val="ctr"/>
        <c:lblOffset val="100"/>
      </c:catAx>
      <c:valAx>
        <c:axId val="180354048"/>
        <c:scaling>
          <c:orientation val="minMax"/>
        </c:scaling>
        <c:axPos val="l"/>
        <c:majorGridlines/>
        <c:numFmt formatCode="General" sourceLinked="1"/>
        <c:tickLblPos val="nextTo"/>
        <c:crossAx val="1803525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6906400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6906400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328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45410500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4510500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руб.</c:v>
                </c:pt>
              </c:strCache>
            </c:strRef>
          </c:tx>
          <c:dLbls>
            <c:dLbl>
              <c:idx val="0"/>
              <c:layout>
                <c:manualLayout>
                  <c:x val="1.6330490027856987E-2"/>
                  <c:y val="0.112235004191453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4086400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4086400</c:v>
                </c:pt>
              </c:numCache>
            </c:numRef>
          </c:val>
        </c:ser>
        <c:axId val="180768128"/>
        <c:axId val="180778112"/>
      </c:barChart>
      <c:catAx>
        <c:axId val="180768128"/>
        <c:scaling>
          <c:orientation val="minMax"/>
        </c:scaling>
        <c:delete val="1"/>
        <c:axPos val="b"/>
        <c:tickLblPos val="none"/>
        <c:crossAx val="180778112"/>
        <c:crosses val="autoZero"/>
        <c:auto val="1"/>
        <c:lblAlgn val="ctr"/>
        <c:lblOffset val="100"/>
      </c:catAx>
      <c:valAx>
        <c:axId val="18077811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807681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6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98,82%</a:t>
                    </a:r>
                    <a:endParaRPr lang="ru-RU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1.2500000000000001E-2"/>
                  <c:y val="2.7266676685917986E-2"/>
                </c:manualLayout>
              </c:layout>
              <c:showPercent val="1"/>
            </c:dLbl>
            <c:dLbl>
              <c:idx val="2"/>
              <c:layout>
                <c:manualLayout>
                  <c:x val="-6.1111111111111123E-2"/>
                  <c:y val="-9.99778145150325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0,61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8.7499890638670183E-2"/>
                  <c:y val="-3.63555689145572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0,56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1.9825459317585475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Расходы на обеспечение деятельности муниципальных учреждений - 6456,2</c:v>
                </c:pt>
                <c:pt idx="2">
                  <c:v>Праздничные мероприятия -40,0</c:v>
                </c:pt>
                <c:pt idx="3">
                  <c:v>иные межбюджетные трансферты -37,4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6456.2</c:v>
                </c:pt>
                <c:pt idx="1">
                  <c:v>0</c:v>
                </c:pt>
                <c:pt idx="2">
                  <c:v>35</c:v>
                </c:pt>
                <c:pt idx="3">
                  <c:v>37.5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37505468066492"/>
          <c:y val="9.2278556655287655E-2"/>
          <c:w val="0.33750000000000158"/>
          <c:h val="0.85175086416042534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5586E-2"/>
          <c:y val="1.5704776763934428E-3"/>
          <c:w val="0.86999803149606603"/>
          <c:h val="0.883685796279997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5720177165354332"/>
                  <c:y val="5.78997663705643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9597,9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58,3%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54568022747157"/>
                  <c:y val="-6.89464455640194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6 859,0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41,7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3923</c:v>
                </c:pt>
                <c:pt idx="1">
                  <c:v>6352.8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796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9C784-D9FF-47D3-99B0-4FF81A8A61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DAB75-F72B-45EE-BA36-79BDE92451B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dirty="0">
            <a:solidFill>
              <a:srgbClr val="002060"/>
            </a:solidFill>
          </a:endParaRPr>
        </a:p>
      </dgm:t>
    </dgm:pt>
    <dgm:pt modelId="{4EA5335A-217C-4C59-A07D-893FA52B6130}" type="parTrans" cxnId="{FE98B6EE-0F53-4EC5-B1B2-0EC8FC9638EF}">
      <dgm:prSet/>
      <dgm:spPr/>
      <dgm:t>
        <a:bodyPr/>
        <a:lstStyle/>
        <a:p>
          <a:endParaRPr lang="ru-RU"/>
        </a:p>
      </dgm:t>
    </dgm:pt>
    <dgm:pt modelId="{589472D0-9B37-43D1-B761-896F1DAE2CF7}" type="sibTrans" cxnId="{FE98B6EE-0F53-4EC5-B1B2-0EC8FC9638EF}">
      <dgm:prSet/>
      <dgm:spPr/>
      <dgm:t>
        <a:bodyPr/>
        <a:lstStyle/>
        <a:p>
          <a:endParaRPr lang="ru-RU"/>
        </a:p>
      </dgm:t>
    </dgm:pt>
    <dgm:pt modelId="{A610542B-1889-410D-939F-66C8CF96E481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dirty="0">
            <a:solidFill>
              <a:srgbClr val="002060"/>
            </a:solidFill>
          </a:endParaRPr>
        </a:p>
      </dgm:t>
    </dgm:pt>
    <dgm:pt modelId="{D7A1D95D-856B-4D8C-9D0C-98ED4D5A2AAB}" type="parTrans" cxnId="{AB66B0DF-BB9E-449B-BF71-9142EBD973DB}">
      <dgm:prSet/>
      <dgm:spPr/>
      <dgm:t>
        <a:bodyPr/>
        <a:lstStyle/>
        <a:p>
          <a:endParaRPr lang="ru-RU"/>
        </a:p>
      </dgm:t>
    </dgm:pt>
    <dgm:pt modelId="{9745E231-7CB1-43A4-8DFC-B4AD6A074B90}" type="sibTrans" cxnId="{AB66B0DF-BB9E-449B-BF71-9142EBD973DB}">
      <dgm:prSet/>
      <dgm:spPr/>
      <dgm:t>
        <a:bodyPr/>
        <a:lstStyle/>
        <a:p>
          <a:endParaRPr lang="ru-RU"/>
        </a:p>
      </dgm:t>
    </dgm:pt>
    <dgm:pt modelId="{F614E2B0-AF7E-4B48-838C-02D31631A50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</a:t>
          </a:r>
          <a:r>
            <a:rPr lang="ru-RU" sz="1400" b="1" i="1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 Миллеровского района и сокращению муниципального долга </a:t>
          </a:r>
          <a:r>
            <a:rPr lang="ru-RU" sz="1400" b="1" i="1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 до 2024 года,  утвержденный распоряжением Администрации </a:t>
          </a:r>
          <a:r>
            <a:rPr lang="ru-RU" sz="1400" b="1" i="1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 от 05.06.2019 № 20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BBAA183D-6D6E-4D22-9F41-4F142A8C92B6}" type="parTrans" cxnId="{8EBCC07D-C5BE-4447-BF90-F793591E5F1D}">
      <dgm:prSet/>
      <dgm:spPr/>
      <dgm:t>
        <a:bodyPr/>
        <a:lstStyle/>
        <a:p>
          <a:endParaRPr lang="ru-RU"/>
        </a:p>
      </dgm:t>
    </dgm:pt>
    <dgm:pt modelId="{63C9E25A-CB6F-473D-8B72-4AB16E8B2992}" type="sibTrans" cxnId="{8EBCC07D-C5BE-4447-BF90-F793591E5F1D}">
      <dgm:prSet/>
      <dgm:spPr/>
      <dgm:t>
        <a:bodyPr/>
        <a:lstStyle/>
        <a:p>
          <a:endParaRPr lang="ru-RU"/>
        </a:p>
      </dgm:t>
    </dgm:pt>
    <dgm:pt modelId="{8CD16B9D-CE0E-4321-9BA2-E502ADCB78C7}" type="pres">
      <dgm:prSet presAssocID="{8479C784-D9FF-47D3-99B0-4FF81A8A61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328BE8-6C1F-46DA-A530-F69EBD775B3C}" type="pres">
      <dgm:prSet presAssocID="{F614E2B0-AF7E-4B48-838C-02D31631A50B}" presName="parentLin" presStyleCnt="0"/>
      <dgm:spPr/>
    </dgm:pt>
    <dgm:pt modelId="{0FD18F38-504C-44AA-ADC9-4848DE995278}" type="pres">
      <dgm:prSet presAssocID="{F614E2B0-AF7E-4B48-838C-02D31631A5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557BF6-C869-4518-BF5B-307A8B645F5A}" type="pres">
      <dgm:prSet presAssocID="{F614E2B0-AF7E-4B48-838C-02D31631A50B}" presName="parentText" presStyleLbl="node1" presStyleIdx="0" presStyleCnt="3" custScaleX="132739" custScaleY="153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1E7CE-BEF8-46A9-A950-0CE6853F1CC9}" type="pres">
      <dgm:prSet presAssocID="{F614E2B0-AF7E-4B48-838C-02D31631A50B}" presName="negativeSpace" presStyleCnt="0"/>
      <dgm:spPr/>
    </dgm:pt>
    <dgm:pt modelId="{F7853600-0547-404E-BF8B-E131ABF54FBB}" type="pres">
      <dgm:prSet presAssocID="{F614E2B0-AF7E-4B48-838C-02D31631A50B}" presName="childText" presStyleLbl="conFgAcc1" presStyleIdx="0" presStyleCnt="3">
        <dgm:presLayoutVars>
          <dgm:bulletEnabled val="1"/>
        </dgm:presLayoutVars>
      </dgm:prSet>
      <dgm:spPr/>
    </dgm:pt>
    <dgm:pt modelId="{18D1AFA9-CCC9-4A5C-9810-21527208FE0F}" type="pres">
      <dgm:prSet presAssocID="{63C9E25A-CB6F-473D-8B72-4AB16E8B2992}" presName="spaceBetweenRectangles" presStyleCnt="0"/>
      <dgm:spPr/>
    </dgm:pt>
    <dgm:pt modelId="{A6A28A71-2A82-425D-81A7-93811CB47FAF}" type="pres">
      <dgm:prSet presAssocID="{22DDAB75-F72B-45EE-BA36-79BDE92451BA}" presName="parentLin" presStyleCnt="0"/>
      <dgm:spPr/>
    </dgm:pt>
    <dgm:pt modelId="{0F7C12D6-21B2-4C8A-9BDD-E47C565809B1}" type="pres">
      <dgm:prSet presAssocID="{22DDAB75-F72B-45EE-BA36-79BDE92451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E15A8B6-810B-437A-B936-EFCAD63DFA1F}" type="pres">
      <dgm:prSet presAssocID="{22DDAB75-F72B-45EE-BA36-79BDE92451BA}" presName="parentText" presStyleLbl="node1" presStyleIdx="1" presStyleCnt="3" custScaleX="132242" custLinFactNeighborX="-2784" custLinFactNeighborY="1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FD7F-0137-4BE8-ABD5-D3DAC711E352}" type="pres">
      <dgm:prSet presAssocID="{22DDAB75-F72B-45EE-BA36-79BDE92451BA}" presName="negativeSpace" presStyleCnt="0"/>
      <dgm:spPr/>
    </dgm:pt>
    <dgm:pt modelId="{ED16B715-2E83-4E2F-8D99-7C2C2F6D8B30}" type="pres">
      <dgm:prSet presAssocID="{22DDAB75-F72B-45EE-BA36-79BDE92451BA}" presName="childText" presStyleLbl="conFgAcc1" presStyleIdx="1" presStyleCnt="3">
        <dgm:presLayoutVars>
          <dgm:bulletEnabled val="1"/>
        </dgm:presLayoutVars>
      </dgm:prSet>
      <dgm:spPr/>
    </dgm:pt>
    <dgm:pt modelId="{F7AECB5D-80DD-41C7-ABEB-D0F7DC025F14}" type="pres">
      <dgm:prSet presAssocID="{589472D0-9B37-43D1-B761-896F1DAE2CF7}" presName="spaceBetweenRectangles" presStyleCnt="0"/>
      <dgm:spPr/>
    </dgm:pt>
    <dgm:pt modelId="{A44C4CDF-20B7-4547-AA6E-8AE447553A74}" type="pres">
      <dgm:prSet presAssocID="{A610542B-1889-410D-939F-66C8CF96E481}" presName="parentLin" presStyleCnt="0"/>
      <dgm:spPr/>
    </dgm:pt>
    <dgm:pt modelId="{1E11FAE7-C125-44C5-A0AC-AEBB23B178FA}" type="pres">
      <dgm:prSet presAssocID="{A610542B-1889-410D-939F-66C8CF96E48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BD5AF34-F833-4A95-B97A-C7426CDD83BE}" type="pres">
      <dgm:prSet presAssocID="{A610542B-1889-410D-939F-66C8CF96E481}" presName="parentText" presStyleLbl="node1" presStyleIdx="2" presStyleCnt="3" custScaleX="132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EE64-0E3F-4719-94D1-B4993EFC94BD}" type="pres">
      <dgm:prSet presAssocID="{A610542B-1889-410D-939F-66C8CF96E481}" presName="negativeSpace" presStyleCnt="0"/>
      <dgm:spPr/>
    </dgm:pt>
    <dgm:pt modelId="{62F98504-3846-4D46-8D41-FC03573323D7}" type="pres">
      <dgm:prSet presAssocID="{A610542B-1889-410D-939F-66C8CF96E4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98B6EE-0F53-4EC5-B1B2-0EC8FC9638EF}" srcId="{8479C784-D9FF-47D3-99B0-4FF81A8A61C8}" destId="{22DDAB75-F72B-45EE-BA36-79BDE92451BA}" srcOrd="1" destOrd="0" parTransId="{4EA5335A-217C-4C59-A07D-893FA52B6130}" sibTransId="{589472D0-9B37-43D1-B761-896F1DAE2CF7}"/>
    <dgm:cxn modelId="{F5E27AE1-12F4-4012-958E-152411B4BAC3}" type="presOf" srcId="{F614E2B0-AF7E-4B48-838C-02D31631A50B}" destId="{98557BF6-C869-4518-BF5B-307A8B645F5A}" srcOrd="1" destOrd="0" presId="urn:microsoft.com/office/officeart/2005/8/layout/list1"/>
    <dgm:cxn modelId="{F52234F3-7785-42A9-B199-FC51DF5207AD}" type="presOf" srcId="{8479C784-D9FF-47D3-99B0-4FF81A8A61C8}" destId="{8CD16B9D-CE0E-4321-9BA2-E502ADCB78C7}" srcOrd="0" destOrd="0" presId="urn:microsoft.com/office/officeart/2005/8/layout/list1"/>
    <dgm:cxn modelId="{CA867C86-A10F-4F1D-8BAE-D74F4E75A8A2}" type="presOf" srcId="{F614E2B0-AF7E-4B48-838C-02D31631A50B}" destId="{0FD18F38-504C-44AA-ADC9-4848DE995278}" srcOrd="0" destOrd="0" presId="urn:microsoft.com/office/officeart/2005/8/layout/list1"/>
    <dgm:cxn modelId="{3B96162E-E1D1-4E72-878D-65FA6FFAB90F}" type="presOf" srcId="{22DDAB75-F72B-45EE-BA36-79BDE92451BA}" destId="{0F7C12D6-21B2-4C8A-9BDD-E47C565809B1}" srcOrd="0" destOrd="0" presId="urn:microsoft.com/office/officeart/2005/8/layout/list1"/>
    <dgm:cxn modelId="{879B9BA9-DD8C-47D7-A18F-35D4A0107D27}" type="presOf" srcId="{A610542B-1889-410D-939F-66C8CF96E481}" destId="{1E11FAE7-C125-44C5-A0AC-AEBB23B178FA}" srcOrd="0" destOrd="0" presId="urn:microsoft.com/office/officeart/2005/8/layout/list1"/>
    <dgm:cxn modelId="{8EBCC07D-C5BE-4447-BF90-F793591E5F1D}" srcId="{8479C784-D9FF-47D3-99B0-4FF81A8A61C8}" destId="{F614E2B0-AF7E-4B48-838C-02D31631A50B}" srcOrd="0" destOrd="0" parTransId="{BBAA183D-6D6E-4D22-9F41-4F142A8C92B6}" sibTransId="{63C9E25A-CB6F-473D-8B72-4AB16E8B2992}"/>
    <dgm:cxn modelId="{0AE67BA2-78A9-4452-9646-B98BD3194D39}" type="presOf" srcId="{A610542B-1889-410D-939F-66C8CF96E481}" destId="{9BD5AF34-F833-4A95-B97A-C7426CDD83BE}" srcOrd="1" destOrd="0" presId="urn:microsoft.com/office/officeart/2005/8/layout/list1"/>
    <dgm:cxn modelId="{F631B932-5623-4E3B-B3CB-364D3114B4DF}" type="presOf" srcId="{22DDAB75-F72B-45EE-BA36-79BDE92451BA}" destId="{EE15A8B6-810B-437A-B936-EFCAD63DFA1F}" srcOrd="1" destOrd="0" presId="urn:microsoft.com/office/officeart/2005/8/layout/list1"/>
    <dgm:cxn modelId="{AB66B0DF-BB9E-449B-BF71-9142EBD973DB}" srcId="{8479C784-D9FF-47D3-99B0-4FF81A8A61C8}" destId="{A610542B-1889-410D-939F-66C8CF96E481}" srcOrd="2" destOrd="0" parTransId="{D7A1D95D-856B-4D8C-9D0C-98ED4D5A2AAB}" sibTransId="{9745E231-7CB1-43A4-8DFC-B4AD6A074B90}"/>
    <dgm:cxn modelId="{5E464592-E2C4-4B3F-A46A-B3F33458C719}" type="presParOf" srcId="{8CD16B9D-CE0E-4321-9BA2-E502ADCB78C7}" destId="{70328BE8-6C1F-46DA-A530-F69EBD775B3C}" srcOrd="0" destOrd="0" presId="urn:microsoft.com/office/officeart/2005/8/layout/list1"/>
    <dgm:cxn modelId="{5E6DB82D-BA14-49FD-89EA-C1C432E64242}" type="presParOf" srcId="{70328BE8-6C1F-46DA-A530-F69EBD775B3C}" destId="{0FD18F38-504C-44AA-ADC9-4848DE995278}" srcOrd="0" destOrd="0" presId="urn:microsoft.com/office/officeart/2005/8/layout/list1"/>
    <dgm:cxn modelId="{F7F112EE-CBDE-44E7-87F9-ECFC802B0FED}" type="presParOf" srcId="{70328BE8-6C1F-46DA-A530-F69EBD775B3C}" destId="{98557BF6-C869-4518-BF5B-307A8B645F5A}" srcOrd="1" destOrd="0" presId="urn:microsoft.com/office/officeart/2005/8/layout/list1"/>
    <dgm:cxn modelId="{CBE08591-4C0D-4DFA-9F00-64D2CCF2CEBD}" type="presParOf" srcId="{8CD16B9D-CE0E-4321-9BA2-E502ADCB78C7}" destId="{7561E7CE-BEF8-46A9-A950-0CE6853F1CC9}" srcOrd="1" destOrd="0" presId="urn:microsoft.com/office/officeart/2005/8/layout/list1"/>
    <dgm:cxn modelId="{052D52F9-E140-4ED2-BA75-F709D1E910EE}" type="presParOf" srcId="{8CD16B9D-CE0E-4321-9BA2-E502ADCB78C7}" destId="{F7853600-0547-404E-BF8B-E131ABF54FBB}" srcOrd="2" destOrd="0" presId="urn:microsoft.com/office/officeart/2005/8/layout/list1"/>
    <dgm:cxn modelId="{FA7C40CD-66D5-48D5-AD53-E39636208BFC}" type="presParOf" srcId="{8CD16B9D-CE0E-4321-9BA2-E502ADCB78C7}" destId="{18D1AFA9-CCC9-4A5C-9810-21527208FE0F}" srcOrd="3" destOrd="0" presId="urn:microsoft.com/office/officeart/2005/8/layout/list1"/>
    <dgm:cxn modelId="{34BC94BE-7BFE-4EC5-B049-81AF0A7CC368}" type="presParOf" srcId="{8CD16B9D-CE0E-4321-9BA2-E502ADCB78C7}" destId="{A6A28A71-2A82-425D-81A7-93811CB47FAF}" srcOrd="4" destOrd="0" presId="urn:microsoft.com/office/officeart/2005/8/layout/list1"/>
    <dgm:cxn modelId="{EA9E03E4-B49A-4B2B-A59F-BAECDF4AE5F0}" type="presParOf" srcId="{A6A28A71-2A82-425D-81A7-93811CB47FAF}" destId="{0F7C12D6-21B2-4C8A-9BDD-E47C565809B1}" srcOrd="0" destOrd="0" presId="urn:microsoft.com/office/officeart/2005/8/layout/list1"/>
    <dgm:cxn modelId="{F84758D6-A4DF-42BC-BE04-79196160B9F6}" type="presParOf" srcId="{A6A28A71-2A82-425D-81A7-93811CB47FAF}" destId="{EE15A8B6-810B-437A-B936-EFCAD63DFA1F}" srcOrd="1" destOrd="0" presId="urn:microsoft.com/office/officeart/2005/8/layout/list1"/>
    <dgm:cxn modelId="{534EEADF-4C8E-4761-A908-BDD9CA804210}" type="presParOf" srcId="{8CD16B9D-CE0E-4321-9BA2-E502ADCB78C7}" destId="{64FEFD7F-0137-4BE8-ABD5-D3DAC711E352}" srcOrd="5" destOrd="0" presId="urn:microsoft.com/office/officeart/2005/8/layout/list1"/>
    <dgm:cxn modelId="{9C832D27-A3A0-43CB-A19F-7D00232B128F}" type="presParOf" srcId="{8CD16B9D-CE0E-4321-9BA2-E502ADCB78C7}" destId="{ED16B715-2E83-4E2F-8D99-7C2C2F6D8B30}" srcOrd="6" destOrd="0" presId="urn:microsoft.com/office/officeart/2005/8/layout/list1"/>
    <dgm:cxn modelId="{4F248A79-13B1-4D2E-845B-AF48E7889407}" type="presParOf" srcId="{8CD16B9D-CE0E-4321-9BA2-E502ADCB78C7}" destId="{F7AECB5D-80DD-41C7-ABEB-D0F7DC025F14}" srcOrd="7" destOrd="0" presId="urn:microsoft.com/office/officeart/2005/8/layout/list1"/>
    <dgm:cxn modelId="{41FEF5E8-4C9A-4C17-95DC-2C0C277DFCB5}" type="presParOf" srcId="{8CD16B9D-CE0E-4321-9BA2-E502ADCB78C7}" destId="{A44C4CDF-20B7-4547-AA6E-8AE447553A74}" srcOrd="8" destOrd="0" presId="urn:microsoft.com/office/officeart/2005/8/layout/list1"/>
    <dgm:cxn modelId="{7EF07D99-8ECE-442D-9180-62B2BAB64731}" type="presParOf" srcId="{A44C4CDF-20B7-4547-AA6E-8AE447553A74}" destId="{1E11FAE7-C125-44C5-A0AC-AEBB23B178FA}" srcOrd="0" destOrd="0" presId="urn:microsoft.com/office/officeart/2005/8/layout/list1"/>
    <dgm:cxn modelId="{FB1B8310-9479-4F7D-B4F0-A81B983EC521}" type="presParOf" srcId="{A44C4CDF-20B7-4547-AA6E-8AE447553A74}" destId="{9BD5AF34-F833-4A95-B97A-C7426CDD83BE}" srcOrd="1" destOrd="0" presId="urn:microsoft.com/office/officeart/2005/8/layout/list1"/>
    <dgm:cxn modelId="{1A9F1762-215A-47FA-A278-D8B7B8814706}" type="presParOf" srcId="{8CD16B9D-CE0E-4321-9BA2-E502ADCB78C7}" destId="{A38DEE64-0E3F-4719-94D1-B4993EFC94BD}" srcOrd="9" destOrd="0" presId="urn:microsoft.com/office/officeart/2005/8/layout/list1"/>
    <dgm:cxn modelId="{64571B95-2B3A-4A54-A889-7C8E8EF66E95}" type="presParOf" srcId="{8CD16B9D-CE0E-4321-9BA2-E502ADCB78C7}" destId="{62F98504-3846-4D46-8D41-FC03573323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1 615,4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9 314,2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42,2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2 038,1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3 827,9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 22,5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362,8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2 400,8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6 533,6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7 205,3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357,8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853600-0547-404E-BF8B-E131ABF54FBB}">
      <dsp:nvSpPr>
        <dsp:cNvPr id="0" name=""/>
        <dsp:cNvSpPr/>
      </dsp:nvSpPr>
      <dsp:spPr>
        <a:xfrm>
          <a:off x="0" y="92488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57BF6-C869-4518-BF5B-307A8B645F5A}">
      <dsp:nvSpPr>
        <dsp:cNvPr id="0" name=""/>
        <dsp:cNvSpPr/>
      </dsp:nvSpPr>
      <dsp:spPr>
        <a:xfrm>
          <a:off x="411480" y="37787"/>
          <a:ext cx="7646722" cy="1315135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</a:t>
          </a:r>
          <a:r>
            <a:rPr lang="ru-RU" sz="1400" b="1" i="1" kern="1200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kern="1200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 Миллеровского района и сокращению муниципального долга </a:t>
          </a:r>
          <a:r>
            <a:rPr lang="ru-RU" sz="1400" b="1" i="1" kern="1200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 до 2024 года,  утвержденный распоряжением Администрации </a:t>
          </a:r>
          <a:r>
            <a:rPr lang="ru-RU" sz="1400" b="1" i="1" kern="1200" dirty="0" err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 сельского поселения от 05.06.2019 № 20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11480" y="37787"/>
        <a:ext cx="7646722" cy="1315135"/>
      </dsp:txXfrm>
    </dsp:sp>
    <dsp:sp modelId="{ED16B715-2E83-4E2F-8D99-7C2C2F6D8B30}">
      <dsp:nvSpPr>
        <dsp:cNvPr id="0" name=""/>
        <dsp:cNvSpPr/>
      </dsp:nvSpPr>
      <dsp:spPr>
        <a:xfrm>
          <a:off x="0" y="224032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5A8B6-810B-437A-B936-EFCAD63DFA1F}">
      <dsp:nvSpPr>
        <dsp:cNvPr id="0" name=""/>
        <dsp:cNvSpPr/>
      </dsp:nvSpPr>
      <dsp:spPr>
        <a:xfrm>
          <a:off x="400024" y="1822453"/>
          <a:ext cx="7618091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satMod val="115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00024" y="1822453"/>
        <a:ext cx="7618091" cy="856080"/>
      </dsp:txXfrm>
    </dsp:sp>
    <dsp:sp modelId="{62F98504-3846-4D46-8D41-FC03573323D7}">
      <dsp:nvSpPr>
        <dsp:cNvPr id="0" name=""/>
        <dsp:cNvSpPr/>
      </dsp:nvSpPr>
      <dsp:spPr>
        <a:xfrm>
          <a:off x="0" y="355576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AF34-F833-4A95-B97A-C7426CDD83BE}">
      <dsp:nvSpPr>
        <dsp:cNvPr id="0" name=""/>
        <dsp:cNvSpPr/>
      </dsp:nvSpPr>
      <dsp:spPr>
        <a:xfrm>
          <a:off x="411480" y="3127722"/>
          <a:ext cx="7646722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11480" y="3127722"/>
        <a:ext cx="7646722" cy="856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1 615,4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9 314,2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3 827,9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42,2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2 038,1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 22,5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362,8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2 400,8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6 533,6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7 205,3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357,8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6 533,6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13.01.2023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13.01.2023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13.01.2023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Волошинского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endParaRPr lang="ru-RU" sz="3300" b="1" i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i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Волошинского</a:t>
            </a:r>
            <a:r>
              <a:rPr lang="ru-RU" sz="3300" b="1" i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Миллеровского района</a:t>
            </a:r>
          </a:p>
          <a:p>
            <a:pPr algn="ctr" eaLnBrk="1" hangingPunct="1"/>
            <a:r>
              <a:rPr lang="ru-RU" sz="33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2023 год и на плановый период </a:t>
            </a:r>
          </a:p>
          <a:p>
            <a:pPr algn="ctr" eaLnBrk="1" hangingPunct="1"/>
            <a:r>
              <a:rPr lang="ru-RU" sz="33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и 2025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7 546,1 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Волошинского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2023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3 595,9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1 615,4</a:t>
              </a: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232,0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13,8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22,5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2 038,1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28,4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8153550"/>
              </p:ext>
            </p:extLst>
          </p:nvPr>
        </p:nvGraphicFramePr>
        <p:xfrm>
          <a:off x="467544" y="1447642"/>
          <a:ext cx="8208912" cy="401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8 299,9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9 314,2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7 578,7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7 039,4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6 243,9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7 211,5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5 461,1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4 915,0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241,9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294,2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1 814,1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1 808,5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1 810,4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1 806,6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Волошинского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000496" y="4714884"/>
            <a:ext cx="714380" cy="14287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762712">
            <a:off x="3953947" y="4453033"/>
            <a:ext cx="828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+11,3%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72518" cy="82389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составили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16 860,3 тыс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руб., в том числе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457200" y="1428736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2023 году –        6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906,4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(41,0%)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94,6%)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500430" y="2857496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0,1%)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2023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2023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2 400,8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400,0 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15,8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Иные расходы 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93,2 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29256" y="4929198"/>
            <a:ext cx="3456000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Расходы на  коммунальное хозяйство –                   1 891,8 тыс. рублей</a:t>
            </a:r>
            <a:endParaRPr lang="ru-RU" sz="1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2023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(77,4%)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7 211,5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(3,2%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294,2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314,2 тыс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18" name="Группа 24"/>
          <p:cNvGrpSpPr/>
          <p:nvPr/>
        </p:nvGrpSpPr>
        <p:grpSpPr>
          <a:xfrm rot="11178348">
            <a:off x="2579671" y="2931770"/>
            <a:ext cx="3052604" cy="1860998"/>
            <a:chOff x="5668950" y="5290219"/>
            <a:chExt cx="2898234" cy="720080"/>
          </a:xfrm>
        </p:grpSpPr>
        <p:sp>
          <p:nvSpPr>
            <p:cNvPr id="19" name="Стрелка вниз 18"/>
            <p:cNvSpPr/>
            <p:nvPr/>
          </p:nvSpPr>
          <p:spPr>
            <a:xfrm rot="8095112">
              <a:off x="6758027" y="4201142"/>
              <a:ext cx="720080" cy="2898234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3322808">
              <a:off x="6232291" y="5544578"/>
              <a:ext cx="2200017" cy="28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FF0000"/>
                  </a:solidFill>
                  <a:latin typeface="Georgia" pitchFamily="18" charset="0"/>
                </a:rPr>
                <a:t>межбюджетные трансферты – 1 808,5  тыс.рублей  (19,4%)</a:t>
              </a:r>
              <a:endParaRPr lang="ru-RU" sz="1400" b="1" dirty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5149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549976"/>
              </p:ext>
            </p:extLst>
          </p:nvPr>
        </p:nvGraphicFramePr>
        <p:xfrm>
          <a:off x="357158" y="1643050"/>
          <a:ext cx="8568952" cy="44423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297722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2025год</a:t>
                      </a: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9,7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9,7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9,7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48,8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5,5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5,5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362,8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392,8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408,5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7035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05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Волошинского</a:t>
                      </a:r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2 466,0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2 612,7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2 612,6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55035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05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 </a:t>
                      </a:r>
                      <a:r>
                        <a:rPr lang="ru-RU" sz="1050" b="1" i="1" baseline="0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Волошинского</a:t>
                      </a:r>
                      <a:r>
                        <a:rPr lang="ru-RU" sz="105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7 043,4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7 379,8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7 096,8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6 496,2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4 079,6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3 638,1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16 456,9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14 505,1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13 796,3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403,4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748,5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1 073,1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0958" y="12858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280520"/>
            <a:ext cx="2071670" cy="22917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Положения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4286256"/>
            <a:ext cx="3600400" cy="192882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Волошинского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Волошинского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 от 24.10.2022 № 76)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2143116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на 2023 – 2025 годы (Постановление Администрации 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от 20.09.2022 №  64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57818" y="2357430"/>
            <a:ext cx="2520280" cy="150019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2023 год и на плановый период 2024 и 2025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0" y="642918"/>
            <a:ext cx="9001156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Миллеровского района на 2023 год и на плановый период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2024 и 2025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4572008"/>
            <a:ext cx="235745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 </a:t>
            </a:r>
            <a:r>
              <a:rPr lang="ru-RU" dirty="0" err="1" smtClean="0"/>
              <a:t>Волошинского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Волошинского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сельского поселения в 2023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29178504"/>
              </p:ext>
            </p:extLst>
          </p:nvPr>
        </p:nvGraphicFramePr>
        <p:xfrm>
          <a:off x="142844" y="164305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2023 год и на плановый период 2024 и 2025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безвозмездных поступлений, с учетом областного закона «Об областном бюджете на 2023 год и на плановый период 2024 и 2025 годов» 2- е чтение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Адаптация экономики к новым геополитическим условиям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оптимизации расходов бюджета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2023-2025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Волошинского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24.10.2022 № 76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Сохранение социальной стабильности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Волошинского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Волошинского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286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Меры, принимаемые для обеспечения сбалансированности бюджета </a:t>
            </a:r>
            <a:r>
              <a:rPr lang="ru-RU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Волошинского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сельского поселения Миллеровского района </a:t>
            </a:r>
            <a:b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Волошинского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2023-2025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2022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15 148,3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16 860,3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15 253,6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14 869,4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6 848,4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7 546,1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7 674,9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7 830,0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8 299,9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9 314,2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7 578,7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7 039,4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6 243,9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7 211,5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5 461,1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4 915,0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241,9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1 814,1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1 808,5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1 810,4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1 806,6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15 148,3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16 860,3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15 253,6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14 869,4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16 860,3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16 860,3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20654</TotalTime>
  <Words>1155</Words>
  <Application>Microsoft Office PowerPoint</Application>
  <PresentationFormat>Экран (4:3)</PresentationFormat>
  <Paragraphs>313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Волошинского сельского поселения   </vt:lpstr>
      <vt:lpstr>Слайд 2</vt:lpstr>
      <vt:lpstr>Слайд 3</vt:lpstr>
      <vt:lpstr>Основные направления бюджетной и налоговой политики Волошинского сельского поселения на 2023-2025 годы  </vt:lpstr>
      <vt:lpstr>Основные приоритеты Волошинского сельского поселения </vt:lpstr>
      <vt:lpstr>Меры, принимаемые для обеспечения сбалансированности бюджета Волошинского сельского поселения Миллеровского района  </vt:lpstr>
      <vt:lpstr>Основные характеристики бюджета Волошинского сельского поселения Миллеровского района на 2023-2025 годы</vt:lpstr>
      <vt:lpstr>Основные параметры бюджета Волошинского сельского поселения Миллеровского района на 2023 год</vt:lpstr>
      <vt:lpstr>Собственные доходы  бюджета Волошинского сельского поселения Миллеровского района</vt:lpstr>
      <vt:lpstr>Слайд 10</vt:lpstr>
      <vt:lpstr>Динамика поступлений налога на доходы физических лиц в бюджет Волошинского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Волошинского сельского поселения Миллеровского района                 </vt:lpstr>
      <vt:lpstr>Расходы бюджета Волошинского сельского поселения Миллеровского района составили 16 860,3 тыс. руб., в том числе </vt:lpstr>
      <vt:lpstr>Расходы бюджета Волошинского сельского поселения Миллеровского района на социальную сферу в 2023 году –        6 906,4 тыс.рублей</vt:lpstr>
      <vt:lpstr>Структура расходов по разделу «Культура, кинематография» на 2023 год           </vt:lpstr>
      <vt:lpstr>Слайд 17</vt:lpstr>
      <vt:lpstr>Слайд 18</vt:lpstr>
      <vt:lpstr>Расходы бюджета Волошинского сельского поселения Миллеровского района, формируемые в рамках муниципальных программ Волошинского сельского поселения, и непрограмные расходы   </vt:lpstr>
      <vt:lpstr>Структура расходов по муниципальным программам Волошинского сельского поселения в 2023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2163</cp:revision>
  <dcterms:created xsi:type="dcterms:W3CDTF">2011-10-21T12:19:44Z</dcterms:created>
  <dcterms:modified xsi:type="dcterms:W3CDTF">2023-01-13T08:12:33Z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